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 id="2147483719" r:id="rId2"/>
  </p:sldMasterIdLst>
  <p:notesMasterIdLst>
    <p:notesMasterId r:id="rId21"/>
  </p:notesMasterIdLst>
  <p:sldIdLst>
    <p:sldId id="314" r:id="rId3"/>
    <p:sldId id="1190" r:id="rId4"/>
    <p:sldId id="316" r:id="rId5"/>
    <p:sldId id="1150" r:id="rId6"/>
    <p:sldId id="1152" r:id="rId7"/>
    <p:sldId id="1186" r:id="rId8"/>
    <p:sldId id="1192" r:id="rId9"/>
    <p:sldId id="1188" r:id="rId10"/>
    <p:sldId id="1179" r:id="rId11"/>
    <p:sldId id="1189" r:id="rId12"/>
    <p:sldId id="1191" r:id="rId13"/>
    <p:sldId id="1181" r:id="rId14"/>
    <p:sldId id="644" r:id="rId15"/>
    <p:sldId id="1161" r:id="rId16"/>
    <p:sldId id="1163" r:id="rId17"/>
    <p:sldId id="1164" r:id="rId18"/>
    <p:sldId id="1149" r:id="rId19"/>
    <p:sldId id="965" r:id="rId20"/>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34D458E-E126-5E74-D649-AA831B8A9A5F}" name="Sandy Picken" initials="SP" userId="c2bab9d4b90a283e" providerId="Windows Live"/>
  <p188:author id="{431ECB9D-523D-D85F-3A7E-131CFD64FDA6}" name="Steve Graham" initials="SG" userId="S::grahams@rch.org.au::2c4e7b31-3d18-410c-a2e6-746301e9fbe5" providerId="AD"/>
  <p188:author id="{17FA45EA-3A75-5232-FDCB-2539ACC9AE1A}" name="Riitta Dlodlo" initials="RD" userId="S::rdlodlo@theunion.org::8e9641ca-a6b1-4049-9e7a-e151bd1d4b6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eve Graham" initials="SG" lastIdx="9" clrIdx="0">
    <p:extLst>
      <p:ext uri="{19B8F6BF-5375-455C-9EA6-DF929625EA0E}">
        <p15:presenceInfo xmlns:p15="http://schemas.microsoft.com/office/powerpoint/2012/main" userId="S::grahams@rch.org.au::2c4e7b31-3d18-410c-a2e6-746301e9fbe5" providerId="AD"/>
      </p:ext>
    </p:extLst>
  </p:cmAuthor>
  <p:cmAuthor id="2" name="Samson Lanje" initials="SL" lastIdx="2" clrIdx="1">
    <p:extLst>
      <p:ext uri="{19B8F6BF-5375-455C-9EA6-DF929625EA0E}">
        <p15:presenceInfo xmlns:p15="http://schemas.microsoft.com/office/powerpoint/2012/main" userId="S-1-5-21-781215130-4168377149-789307434-1554" providerId="AD"/>
      </p:ext>
    </p:extLst>
  </p:cmAuthor>
  <p:cmAuthor id="3" name="Sandy Picken" initials="SP" lastIdx="2" clrIdx="2">
    <p:extLst>
      <p:ext uri="{19B8F6BF-5375-455C-9EA6-DF929625EA0E}">
        <p15:presenceInfo xmlns:p15="http://schemas.microsoft.com/office/powerpoint/2012/main" userId="S::01477364@wf.uct.ac.za::756cb482-2aa9-4d33-b850-b1d09ac2f0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6BB2"/>
    <a:srgbClr val="043673"/>
    <a:srgbClr val="0060A0"/>
    <a:srgbClr val="000000"/>
    <a:srgbClr val="FCB814"/>
    <a:srgbClr val="DBF2FD"/>
    <a:srgbClr val="FF66FF"/>
    <a:srgbClr val="D8DAD9"/>
    <a:srgbClr val="F6C5DF"/>
    <a:srgbClr val="299B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42" autoAdjust="0"/>
    <p:restoredTop sz="70097" autoAdjust="0"/>
  </p:normalViewPr>
  <p:slideViewPr>
    <p:cSldViewPr snapToGrid="0">
      <p:cViewPr varScale="1">
        <p:scale>
          <a:sx n="59" d="100"/>
          <a:sy n="59" d="100"/>
        </p:scale>
        <p:origin x="1443" y="30"/>
      </p:cViewPr>
      <p:guideLst/>
    </p:cSldViewPr>
  </p:slideViewPr>
  <p:notesTextViewPr>
    <p:cViewPr>
      <p:scale>
        <a:sx n="125" d="100"/>
        <a:sy n="125" d="100"/>
      </p:scale>
      <p:origin x="0" y="0"/>
    </p:cViewPr>
  </p:notesTextViewPr>
  <p:sorterViewPr>
    <p:cViewPr>
      <p:scale>
        <a:sx n="125" d="100"/>
        <a:sy n="125" d="100"/>
      </p:scale>
      <p:origin x="0" y="-17083"/>
    </p:cViewPr>
  </p:sorterViewPr>
  <p:notesViewPr>
    <p:cSldViewPr snapToGrid="0">
      <p:cViewPr>
        <p:scale>
          <a:sx n="100" d="100"/>
          <a:sy n="100" d="100"/>
        </p:scale>
        <p:origin x="2323" y="-1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 Id="rId27"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DFA6C8-79F4-449B-BC3F-778F294D8BDC}" type="doc">
      <dgm:prSet loTypeId="urn:microsoft.com/office/officeart/2009/layout/ReverseList" loCatId="relationship" qsTypeId="urn:microsoft.com/office/officeart/2005/8/quickstyle/simple1" qsCatId="simple" csTypeId="urn:microsoft.com/office/officeart/2005/8/colors/accent1_2" csCatId="accent1" phldr="1"/>
      <dgm:spPr/>
      <dgm:t>
        <a:bodyPr/>
        <a:lstStyle/>
        <a:p>
          <a:endParaRPr lang="en-GB"/>
        </a:p>
      </dgm:t>
    </dgm:pt>
    <dgm:pt modelId="{6233F0B5-D681-4B3F-96FE-A3CA7BB828B4}">
      <dgm:prSet phldrT="[Text]" custT="1"/>
      <dgm:spPr/>
      <dgm:t>
        <a:bodyPr anchor="ctr"/>
        <a:lstStyle/>
        <a:p>
          <a:pPr algn="ctr">
            <a:buAutoNum type="arabicPeriod"/>
          </a:pPr>
          <a:endParaRPr lang="en-GB" sz="2800" dirty="0"/>
        </a:p>
        <a:p>
          <a:pPr algn="ctr">
            <a:buAutoNum type="arabicPeriod"/>
          </a:pPr>
          <a:r>
            <a:rPr lang="en-GB" sz="2800" dirty="0"/>
            <a:t>Course Participant</a:t>
          </a:r>
        </a:p>
        <a:p>
          <a:pPr algn="ctr">
            <a:buAutoNum type="arabicPeriod"/>
          </a:pPr>
          <a:endParaRPr lang="en-GB" sz="2800" dirty="0"/>
        </a:p>
      </dgm:t>
    </dgm:pt>
    <dgm:pt modelId="{740E65D4-F090-46A3-B3E2-A89D2DB6180C}" type="parTrans" cxnId="{E4ACC143-9306-4E80-8C55-8E0DFAA0F7AD}">
      <dgm:prSet/>
      <dgm:spPr/>
      <dgm:t>
        <a:bodyPr/>
        <a:lstStyle/>
        <a:p>
          <a:endParaRPr lang="en-GB"/>
        </a:p>
      </dgm:t>
    </dgm:pt>
    <dgm:pt modelId="{863ACBC4-7CB3-4F4C-BAA5-12C37626EFEB}" type="sibTrans" cxnId="{E4ACC143-9306-4E80-8C55-8E0DFAA0F7AD}">
      <dgm:prSet/>
      <dgm:spPr/>
      <dgm:t>
        <a:bodyPr/>
        <a:lstStyle/>
        <a:p>
          <a:endParaRPr lang="en-GB"/>
        </a:p>
      </dgm:t>
    </dgm:pt>
    <dgm:pt modelId="{9F97684A-382A-44EB-BDAD-34F6AA9B40E2}">
      <dgm:prSet custT="1"/>
      <dgm:spPr/>
      <dgm:t>
        <a:bodyPr anchor="ctr"/>
        <a:lstStyle/>
        <a:p>
          <a:pPr algn="ctr"/>
          <a:r>
            <a:rPr lang="en-ZA" sz="2800" dirty="0"/>
            <a:t>Trainer </a:t>
          </a:r>
          <a:endParaRPr lang="en-GB" sz="2800" dirty="0"/>
        </a:p>
      </dgm:t>
    </dgm:pt>
    <dgm:pt modelId="{9A0B18D5-6253-47C0-A893-2AB614643941}" type="parTrans" cxnId="{5A5D6964-84A9-4F1C-8D55-1FA2A4843A76}">
      <dgm:prSet/>
      <dgm:spPr/>
      <dgm:t>
        <a:bodyPr/>
        <a:lstStyle/>
        <a:p>
          <a:endParaRPr lang="en-GB"/>
        </a:p>
      </dgm:t>
    </dgm:pt>
    <dgm:pt modelId="{432762F9-5F8F-4152-9846-CCCCE385549C}" type="sibTrans" cxnId="{5A5D6964-84A9-4F1C-8D55-1FA2A4843A76}">
      <dgm:prSet/>
      <dgm:spPr/>
      <dgm:t>
        <a:bodyPr/>
        <a:lstStyle/>
        <a:p>
          <a:endParaRPr lang="en-GB"/>
        </a:p>
      </dgm:t>
    </dgm:pt>
    <dgm:pt modelId="{2720EE75-6259-4217-BB9D-D8C8FA4EFD91}" type="pres">
      <dgm:prSet presAssocID="{C5DFA6C8-79F4-449B-BC3F-778F294D8BDC}" presName="Name0" presStyleCnt="0">
        <dgm:presLayoutVars>
          <dgm:chMax val="2"/>
          <dgm:chPref val="2"/>
          <dgm:animLvl val="lvl"/>
        </dgm:presLayoutVars>
      </dgm:prSet>
      <dgm:spPr/>
    </dgm:pt>
    <dgm:pt modelId="{4EC1870C-01A5-4D9B-90FF-043077F07C56}" type="pres">
      <dgm:prSet presAssocID="{C5DFA6C8-79F4-449B-BC3F-778F294D8BDC}" presName="LeftText" presStyleLbl="revTx" presStyleIdx="0" presStyleCnt="0">
        <dgm:presLayoutVars>
          <dgm:bulletEnabled val="1"/>
        </dgm:presLayoutVars>
      </dgm:prSet>
      <dgm:spPr/>
    </dgm:pt>
    <dgm:pt modelId="{4B13B836-9E51-42A1-97D1-7F0F8CF6F101}" type="pres">
      <dgm:prSet presAssocID="{C5DFA6C8-79F4-449B-BC3F-778F294D8BDC}" presName="LeftNode" presStyleLbl="bgImgPlace1" presStyleIdx="0" presStyleCnt="2" custScaleX="313647" custScaleY="55277" custLinFactNeighborX="-98285" custLinFactNeighborY="-2040">
        <dgm:presLayoutVars>
          <dgm:chMax val="2"/>
          <dgm:chPref val="2"/>
        </dgm:presLayoutVars>
      </dgm:prSet>
      <dgm:spPr/>
    </dgm:pt>
    <dgm:pt modelId="{68E17938-B83D-4EB9-8177-1781EBF164B7}" type="pres">
      <dgm:prSet presAssocID="{C5DFA6C8-79F4-449B-BC3F-778F294D8BDC}" presName="RightText" presStyleLbl="revTx" presStyleIdx="0" presStyleCnt="0">
        <dgm:presLayoutVars>
          <dgm:bulletEnabled val="1"/>
        </dgm:presLayoutVars>
      </dgm:prSet>
      <dgm:spPr/>
    </dgm:pt>
    <dgm:pt modelId="{EB1CDA4A-DF30-4F86-8883-5FD66B8A5350}" type="pres">
      <dgm:prSet presAssocID="{C5DFA6C8-79F4-449B-BC3F-778F294D8BDC}" presName="RightNode" presStyleLbl="bgImgPlace1" presStyleIdx="1" presStyleCnt="2" custScaleX="313647" custScaleY="55277" custLinFactX="38537" custLinFactNeighborX="100000" custLinFactNeighborY="-2040">
        <dgm:presLayoutVars>
          <dgm:chMax val="0"/>
          <dgm:chPref val="0"/>
        </dgm:presLayoutVars>
      </dgm:prSet>
      <dgm:spPr/>
    </dgm:pt>
    <dgm:pt modelId="{C38DA8B5-2FED-44BE-AB23-1F5942E4733D}" type="pres">
      <dgm:prSet presAssocID="{C5DFA6C8-79F4-449B-BC3F-778F294D8BDC}" presName="TopArrow" presStyleLbl="node1" presStyleIdx="0" presStyleCnt="2" custScaleX="190309" custScaleY="159117" custLinFactNeighborX="14457" custLinFactNeighborY="32529"/>
      <dgm:spPr/>
    </dgm:pt>
    <dgm:pt modelId="{2182F191-D36D-4B8A-BD04-05B82C5148AA}" type="pres">
      <dgm:prSet presAssocID="{C5DFA6C8-79F4-449B-BC3F-778F294D8BDC}" presName="BottomArrow" presStyleLbl="node1" presStyleIdx="1" presStyleCnt="2" custScaleX="171034" custScaleY="156806" custLinFactNeighborX="15671" custLinFactNeighborY="-44577"/>
      <dgm:spPr/>
    </dgm:pt>
  </dgm:ptLst>
  <dgm:cxnLst>
    <dgm:cxn modelId="{DFD1ED2D-DF56-4A89-9A7A-9E9A2F83ED45}" type="presOf" srcId="{9F97684A-382A-44EB-BDAD-34F6AA9B40E2}" destId="{68E17938-B83D-4EB9-8177-1781EBF164B7}" srcOrd="0" destOrd="0" presId="urn:microsoft.com/office/officeart/2009/layout/ReverseList"/>
    <dgm:cxn modelId="{E4ACC143-9306-4E80-8C55-8E0DFAA0F7AD}" srcId="{C5DFA6C8-79F4-449B-BC3F-778F294D8BDC}" destId="{6233F0B5-D681-4B3F-96FE-A3CA7BB828B4}" srcOrd="0" destOrd="0" parTransId="{740E65D4-F090-46A3-B3E2-A89D2DB6180C}" sibTransId="{863ACBC4-7CB3-4F4C-BAA5-12C37626EFEB}"/>
    <dgm:cxn modelId="{5A5D6964-84A9-4F1C-8D55-1FA2A4843A76}" srcId="{C5DFA6C8-79F4-449B-BC3F-778F294D8BDC}" destId="{9F97684A-382A-44EB-BDAD-34F6AA9B40E2}" srcOrd="1" destOrd="0" parTransId="{9A0B18D5-6253-47C0-A893-2AB614643941}" sibTransId="{432762F9-5F8F-4152-9846-CCCCE385549C}"/>
    <dgm:cxn modelId="{CBA4937E-3A28-4303-A8BE-16AAC485741F}" type="presOf" srcId="{C5DFA6C8-79F4-449B-BC3F-778F294D8BDC}" destId="{2720EE75-6259-4217-BB9D-D8C8FA4EFD91}" srcOrd="0" destOrd="0" presId="urn:microsoft.com/office/officeart/2009/layout/ReverseList"/>
    <dgm:cxn modelId="{ECD636A0-6A59-44B3-A275-DE366EB93887}" type="presOf" srcId="{6233F0B5-D681-4B3F-96FE-A3CA7BB828B4}" destId="{4EC1870C-01A5-4D9B-90FF-043077F07C56}" srcOrd="0" destOrd="0" presId="urn:microsoft.com/office/officeart/2009/layout/ReverseList"/>
    <dgm:cxn modelId="{A3ECDDC2-5771-4913-9036-E48368C48997}" type="presOf" srcId="{9F97684A-382A-44EB-BDAD-34F6AA9B40E2}" destId="{EB1CDA4A-DF30-4F86-8883-5FD66B8A5350}" srcOrd="1" destOrd="0" presId="urn:microsoft.com/office/officeart/2009/layout/ReverseList"/>
    <dgm:cxn modelId="{43D690F4-5932-458F-9A03-94E241A23EBA}" type="presOf" srcId="{6233F0B5-D681-4B3F-96FE-A3CA7BB828B4}" destId="{4B13B836-9E51-42A1-97D1-7F0F8CF6F101}" srcOrd="1" destOrd="0" presId="urn:microsoft.com/office/officeart/2009/layout/ReverseList"/>
    <dgm:cxn modelId="{4050CAE0-1BC9-4345-913C-D0475B0F1040}" type="presParOf" srcId="{2720EE75-6259-4217-BB9D-D8C8FA4EFD91}" destId="{4EC1870C-01A5-4D9B-90FF-043077F07C56}" srcOrd="0" destOrd="0" presId="urn:microsoft.com/office/officeart/2009/layout/ReverseList"/>
    <dgm:cxn modelId="{640B8254-E035-4CCF-9D7C-C4F542D15ECD}" type="presParOf" srcId="{2720EE75-6259-4217-BB9D-D8C8FA4EFD91}" destId="{4B13B836-9E51-42A1-97D1-7F0F8CF6F101}" srcOrd="1" destOrd="0" presId="urn:microsoft.com/office/officeart/2009/layout/ReverseList"/>
    <dgm:cxn modelId="{89B80683-4FA5-40EB-ADD9-41F9B271E950}" type="presParOf" srcId="{2720EE75-6259-4217-BB9D-D8C8FA4EFD91}" destId="{68E17938-B83D-4EB9-8177-1781EBF164B7}" srcOrd="2" destOrd="0" presId="urn:microsoft.com/office/officeart/2009/layout/ReverseList"/>
    <dgm:cxn modelId="{FA0483DB-491E-4151-9C91-F386BA19216B}" type="presParOf" srcId="{2720EE75-6259-4217-BB9D-D8C8FA4EFD91}" destId="{EB1CDA4A-DF30-4F86-8883-5FD66B8A5350}" srcOrd="3" destOrd="0" presId="urn:microsoft.com/office/officeart/2009/layout/ReverseList"/>
    <dgm:cxn modelId="{01A6FB77-BE01-46F9-94F2-729A5D1503F2}" type="presParOf" srcId="{2720EE75-6259-4217-BB9D-D8C8FA4EFD91}" destId="{C38DA8B5-2FED-44BE-AB23-1F5942E4733D}" srcOrd="4" destOrd="0" presId="urn:microsoft.com/office/officeart/2009/layout/ReverseList"/>
    <dgm:cxn modelId="{8B028314-7083-47F1-B9A7-656F55CDD1FF}" type="presParOf" srcId="{2720EE75-6259-4217-BB9D-D8C8FA4EFD91}" destId="{2182F191-D36D-4B8A-BD04-05B82C5148AA}" srcOrd="5" destOrd="0" presId="urn:microsoft.com/office/officeart/2009/layout/Revers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13B836-9E51-42A1-97D1-7F0F8CF6F101}">
      <dsp:nvSpPr>
        <dsp:cNvPr id="0" name=""/>
        <dsp:cNvSpPr/>
      </dsp:nvSpPr>
      <dsp:spPr>
        <a:xfrm rot="16200000">
          <a:off x="1807697" y="-372008"/>
          <a:ext cx="1042440" cy="3614637"/>
        </a:xfrm>
        <a:prstGeom prst="round2SameRect">
          <a:avLst>
            <a:gd name="adj1" fmla="val 16670"/>
            <a:gd name="adj2" fmla="val 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77800" rIns="160020" bIns="177800" numCol="1" spcCol="1270" anchor="ctr" anchorCtr="0">
          <a:noAutofit/>
        </a:bodyPr>
        <a:lstStyle/>
        <a:p>
          <a:pPr marL="0" lvl="0" indent="0" algn="ctr" defTabSz="1244600">
            <a:lnSpc>
              <a:spcPct val="90000"/>
            </a:lnSpc>
            <a:spcBef>
              <a:spcPct val="0"/>
            </a:spcBef>
            <a:spcAft>
              <a:spcPct val="35000"/>
            </a:spcAft>
            <a:buNone/>
          </a:pPr>
          <a:endParaRPr lang="en-GB" sz="2800" kern="1200" dirty="0"/>
        </a:p>
        <a:p>
          <a:pPr marL="0" lvl="0" indent="0" algn="ctr" defTabSz="1244600">
            <a:lnSpc>
              <a:spcPct val="90000"/>
            </a:lnSpc>
            <a:spcBef>
              <a:spcPct val="0"/>
            </a:spcBef>
            <a:spcAft>
              <a:spcPct val="35000"/>
            </a:spcAft>
            <a:buNone/>
          </a:pPr>
          <a:r>
            <a:rPr lang="en-GB" sz="2800" kern="1200" dirty="0"/>
            <a:t>Course Participant</a:t>
          </a:r>
        </a:p>
        <a:p>
          <a:pPr marL="0" lvl="0" indent="0" algn="ctr" defTabSz="1244600">
            <a:lnSpc>
              <a:spcPct val="90000"/>
            </a:lnSpc>
            <a:spcBef>
              <a:spcPct val="0"/>
            </a:spcBef>
            <a:spcAft>
              <a:spcPct val="35000"/>
            </a:spcAft>
            <a:buNone/>
          </a:pPr>
          <a:endParaRPr lang="en-GB" sz="2800" kern="1200" dirty="0"/>
        </a:p>
      </dsp:txBody>
      <dsp:txXfrm rot="5400000">
        <a:off x="572496" y="964987"/>
        <a:ext cx="3563740" cy="940646"/>
      </dsp:txXfrm>
    </dsp:sp>
    <dsp:sp modelId="{EB1CDA4A-DF30-4F86-8883-5FD66B8A5350}">
      <dsp:nvSpPr>
        <dsp:cNvPr id="0" name=""/>
        <dsp:cNvSpPr/>
      </dsp:nvSpPr>
      <dsp:spPr>
        <a:xfrm rot="5400000">
          <a:off x="5741746" y="-372008"/>
          <a:ext cx="1042440" cy="3614637"/>
        </a:xfrm>
        <a:prstGeom prst="round2SameRect">
          <a:avLst>
            <a:gd name="adj1" fmla="val 16670"/>
            <a:gd name="adj2" fmla="val 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77800" rIns="106680" bIns="177800" numCol="1" spcCol="1270" anchor="ctr" anchorCtr="0">
          <a:noAutofit/>
        </a:bodyPr>
        <a:lstStyle/>
        <a:p>
          <a:pPr marL="0" lvl="0" indent="0" algn="ctr" defTabSz="1244600">
            <a:lnSpc>
              <a:spcPct val="90000"/>
            </a:lnSpc>
            <a:spcBef>
              <a:spcPct val="0"/>
            </a:spcBef>
            <a:spcAft>
              <a:spcPct val="35000"/>
            </a:spcAft>
            <a:buNone/>
          </a:pPr>
          <a:r>
            <a:rPr lang="en-ZA" sz="2800" kern="1200" dirty="0"/>
            <a:t>Trainer </a:t>
          </a:r>
          <a:endParaRPr lang="en-GB" sz="2800" kern="1200" dirty="0"/>
        </a:p>
      </dsp:txBody>
      <dsp:txXfrm rot="-5400000">
        <a:off x="4455648" y="964987"/>
        <a:ext cx="3563740" cy="940646"/>
      </dsp:txXfrm>
    </dsp:sp>
    <dsp:sp modelId="{C38DA8B5-2FED-44BE-AB23-1F5942E4733D}">
      <dsp:nvSpPr>
        <dsp:cNvPr id="0" name=""/>
        <dsp:cNvSpPr/>
      </dsp:nvSpPr>
      <dsp:spPr>
        <a:xfrm>
          <a:off x="3091651" y="42746"/>
          <a:ext cx="2292813" cy="1916923"/>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82F191-D36D-4B8A-BD04-05B82C5148AA}">
      <dsp:nvSpPr>
        <dsp:cNvPr id="0" name=""/>
        <dsp:cNvSpPr/>
      </dsp:nvSpPr>
      <dsp:spPr>
        <a:xfrm rot="10800000">
          <a:off x="3222388" y="856373"/>
          <a:ext cx="2060591" cy="1889082"/>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ZA"/>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211563E5-572E-481A-83E4-0AE08357F744}" type="datetimeFigureOut">
              <a:rPr lang="en-ZA" smtClean="0"/>
              <a:t>2024/09/24</a:t>
            </a:fld>
            <a:endParaRPr lang="en-ZA"/>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ZA"/>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dirty="0"/>
              <a:t>Click to edit Master text styles</a:t>
            </a:r>
          </a:p>
          <a:p>
            <a:pPr lvl="1"/>
            <a:r>
              <a:rPr lang="en-US" dirty="0"/>
              <a:t>Second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ZA"/>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BA6A8D42-E502-4AF0-8797-4AE4185E5234}" type="slidenum">
              <a:rPr lang="en-ZA" smtClean="0"/>
              <a:t>‹#›</a:t>
            </a:fld>
            <a:endParaRPr lang="en-ZA"/>
          </a:p>
        </p:txBody>
      </p:sp>
    </p:spTree>
    <p:extLst>
      <p:ext uri="{BB962C8B-B14F-4D97-AF65-F5344CB8AC3E}">
        <p14:creationId xmlns:p14="http://schemas.microsoft.com/office/powerpoint/2010/main" val="367928473"/>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mn-lt"/>
        <a:ea typeface="+mn-ea"/>
        <a:cs typeface="+mn-cs"/>
      </a:defRPr>
    </a:lvl1pPr>
    <a:lvl2pPr marL="182563" indent="-182563" algn="l" defTabSz="914400" rtl="0" eaLnBrk="1" latinLnBrk="0" hangingPunct="1">
      <a:buFont typeface="Arial" panose="020B0604020202020204" pitchFamily="34" charset="0"/>
      <a:buChar char="•"/>
      <a:defRPr sz="11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defTabSz="966612">
              <a:defRPr/>
            </a:pPr>
            <a:fld id="{CD31788A-FD5D-4015-8612-631C22061F9F}" type="slidenum">
              <a:rPr lang="en-GB">
                <a:solidFill>
                  <a:prstClr val="black"/>
                </a:solidFill>
                <a:latin typeface="Aptos" panose="02110004020202020204"/>
              </a:rPr>
              <a:pPr defTabSz="966612">
                <a:defRPr/>
              </a:pPr>
              <a:t>1</a:t>
            </a:fld>
            <a:endParaRPr lang="en-GB">
              <a:solidFill>
                <a:prstClr val="black"/>
              </a:solidFill>
              <a:latin typeface="Aptos" panose="02110004020202020204"/>
            </a:endParaRPr>
          </a:p>
        </p:txBody>
      </p:sp>
    </p:spTree>
    <p:extLst>
      <p:ext uri="{BB962C8B-B14F-4D97-AF65-F5344CB8AC3E}">
        <p14:creationId xmlns:p14="http://schemas.microsoft.com/office/powerpoint/2010/main" val="4040263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Using this TeachBack method will mean that all of us will play two roles in this training. </a:t>
            </a:r>
          </a:p>
          <a:p>
            <a:r>
              <a:rPr lang="en-ZA" dirty="0"/>
              <a:t>You will be a course participant for most of the time but you will also have an opportunity to experience being a trainer, when you get to train your portion of the curriculum. </a:t>
            </a:r>
          </a:p>
          <a:p>
            <a:endParaRPr lang="en-GB" dirty="0"/>
          </a:p>
        </p:txBody>
      </p:sp>
      <p:sp>
        <p:nvSpPr>
          <p:cNvPr id="4" name="Slide Number Placeholder 3"/>
          <p:cNvSpPr>
            <a:spLocks noGrp="1"/>
          </p:cNvSpPr>
          <p:nvPr>
            <p:ph type="sldNum" sz="quarter" idx="5"/>
          </p:nvPr>
        </p:nvSpPr>
        <p:spPr/>
        <p:txBody>
          <a:bodyPr/>
          <a:lstStyle/>
          <a:p>
            <a:fld id="{BA6A8D42-E502-4AF0-8797-4AE4185E5234}" type="slidenum">
              <a:rPr lang="en-ZA" smtClean="0"/>
              <a:t>10</a:t>
            </a:fld>
            <a:endParaRPr lang="en-ZA"/>
          </a:p>
        </p:txBody>
      </p:sp>
    </p:spTree>
    <p:extLst>
      <p:ext uri="{BB962C8B-B14F-4D97-AF65-F5344CB8AC3E}">
        <p14:creationId xmlns:p14="http://schemas.microsoft.com/office/powerpoint/2010/main" val="3648541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ZA" dirty="0"/>
              <a:t>At the end of day 1, participants will be divided into small teams and allocated a portion of the training curriculum to facilitate - either an interactive lecture or one of the activities. </a:t>
            </a:r>
          </a:p>
          <a:p>
            <a:pPr rtl="0"/>
            <a:r>
              <a:rPr lang="en-ZA" dirty="0"/>
              <a:t>The slides in the interactive lecture presentations have more detailed explanations of slide in the notes section below.  We recommend that you avoid using these as a verbatim transcript – rather make the presentation your own. Instead, use these notes to gain a better understanding of the content on the slide.</a:t>
            </a:r>
          </a:p>
          <a:p>
            <a:pPr rtl="0"/>
            <a:endParaRPr lang="en-ZA" dirty="0"/>
          </a:p>
          <a:p>
            <a:pPr rtl="0"/>
            <a:r>
              <a:rPr lang="en-ZA" dirty="0"/>
              <a:t>The activity presentations have instructions in the margins of the first slide that will explain how to run the activity. A short audio clip has been included to help here. Click on the little speaker icon to play this when starting to prepare for your session. </a:t>
            </a:r>
          </a:p>
          <a:p>
            <a:pPr rtl="0"/>
            <a:endParaRPr lang="en-ZA" dirty="0"/>
          </a:p>
        </p:txBody>
      </p:sp>
      <p:sp>
        <p:nvSpPr>
          <p:cNvPr id="4" name="Slide Number Placeholder 3"/>
          <p:cNvSpPr>
            <a:spLocks noGrp="1"/>
          </p:cNvSpPr>
          <p:nvPr>
            <p:ph type="sldNum" sz="quarter" idx="5"/>
          </p:nvPr>
        </p:nvSpPr>
        <p:spPr/>
        <p:txBody>
          <a:bodyPr/>
          <a:lstStyle/>
          <a:p>
            <a:fld id="{BA6A8D42-E502-4AF0-8797-4AE4185E5234}" type="slidenum">
              <a:rPr lang="en-ZA" smtClean="0"/>
              <a:t>11</a:t>
            </a:fld>
            <a:endParaRPr lang="en-ZA"/>
          </a:p>
        </p:txBody>
      </p:sp>
    </p:spTree>
    <p:extLst>
      <p:ext uri="{BB962C8B-B14F-4D97-AF65-F5344CB8AC3E}">
        <p14:creationId xmlns:p14="http://schemas.microsoft.com/office/powerpoint/2010/main" val="411576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As mentioned already, we will have </a:t>
            </a:r>
            <a:r>
              <a:rPr lang="en-ZA" sz="1100" dirty="0">
                <a:effectLst/>
                <a:latin typeface="Calibri" panose="020F0502020204030204" pitchFamily="34" charset="0"/>
                <a:ea typeface="Garamond" panose="02020404030301010803" pitchFamily="18" charset="0"/>
              </a:rPr>
              <a:t>feedback sessions at the end of every lecture or activity. These sessions present a rare and  unique opportunity for participants to receive constructive feedback on their training styles from peers and master trainers. It allows participants to learn from one another and grow their facilitation skills whilst covering the content of this course. </a:t>
            </a:r>
            <a:endParaRPr lang="en-GB" dirty="0"/>
          </a:p>
          <a:p>
            <a:r>
              <a:rPr lang="en-GB" dirty="0"/>
              <a:t>We will be using a structured feedback format. There will be an opportunity for self-reflection to start with – what went well and what could possibly be improved on? Then an opportunity for peer-review, using the forms on the next slide. </a:t>
            </a:r>
          </a:p>
          <a:p>
            <a:pPr rtl="0"/>
            <a:r>
              <a:rPr lang="en-GB" dirty="0"/>
              <a:t>It is most useful if the reviewer is able to note down specific examples of feedback given.  For example: I liked how Ms X encouraged participant contributions, especially when she asked table 3 for their opinion, after she noticed that they were the only table not yet to have had a chance to say something. </a:t>
            </a:r>
          </a:p>
        </p:txBody>
      </p:sp>
      <p:sp>
        <p:nvSpPr>
          <p:cNvPr id="4" name="Slide Number Placeholder 3"/>
          <p:cNvSpPr>
            <a:spLocks noGrp="1"/>
          </p:cNvSpPr>
          <p:nvPr>
            <p:ph type="sldNum" sz="quarter" idx="5"/>
          </p:nvPr>
        </p:nvSpPr>
        <p:spPr/>
        <p:txBody>
          <a:bodyPr/>
          <a:lstStyle/>
          <a:p>
            <a:fld id="{BA6A8D42-E502-4AF0-8797-4AE4185E5234}" type="slidenum">
              <a:rPr lang="en-ZA" smtClean="0"/>
              <a:t>12</a:t>
            </a:fld>
            <a:endParaRPr lang="en-ZA"/>
          </a:p>
        </p:txBody>
      </p:sp>
    </p:spTree>
    <p:extLst>
      <p:ext uri="{BB962C8B-B14F-4D97-AF65-F5344CB8AC3E}">
        <p14:creationId xmlns:p14="http://schemas.microsoft.com/office/powerpoint/2010/main" val="1781019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rPr>
              <a:t>We will be using structured feedback forms in this course – there are different forms for each different skill – lectures and activities like group discussions and roleplays. </a:t>
            </a:r>
            <a:endParaRPr lang="en-GB" dirty="0"/>
          </a:p>
        </p:txBody>
      </p:sp>
      <p:sp>
        <p:nvSpPr>
          <p:cNvPr id="4" name="Slide Number Placeholder 3"/>
          <p:cNvSpPr>
            <a:spLocks noGrp="1"/>
          </p:cNvSpPr>
          <p:nvPr>
            <p:ph type="sldNum" sz="quarter" idx="5"/>
          </p:nvPr>
        </p:nvSpPr>
        <p:spPr/>
        <p:txBody>
          <a:bodyPr/>
          <a:lstStyle/>
          <a:p>
            <a:fld id="{BA6A8D42-E502-4AF0-8797-4AE4185E5234}" type="slidenum">
              <a:rPr lang="en-ZA" smtClean="0"/>
              <a:t>13</a:t>
            </a:fld>
            <a:endParaRPr lang="en-ZA"/>
          </a:p>
        </p:txBody>
      </p:sp>
    </p:spTree>
    <p:extLst>
      <p:ext uri="{BB962C8B-B14F-4D97-AF65-F5344CB8AC3E}">
        <p14:creationId xmlns:p14="http://schemas.microsoft.com/office/powerpoint/2010/main" val="2299233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lnSpc>
                <a:spcPct val="90000"/>
              </a:lnSpc>
              <a:buNone/>
            </a:pPr>
            <a:r>
              <a:rPr lang="en-ZA" dirty="0"/>
              <a:t>When giving feedback, please </a:t>
            </a:r>
            <a:r>
              <a:rPr lang="en-US" dirty="0"/>
              <a:t>offer positive and encouraging information</a:t>
            </a:r>
          </a:p>
          <a:p>
            <a:pPr marL="0" lvl="1" indent="0">
              <a:lnSpc>
                <a:spcPct val="90000"/>
              </a:lnSpc>
              <a:buNone/>
            </a:pPr>
            <a:r>
              <a:rPr lang="en-US" dirty="0"/>
              <a:t>Emphasise what the participant did well.</a:t>
            </a:r>
          </a:p>
          <a:p>
            <a:pPr marL="0" lvl="1" indent="0">
              <a:lnSpc>
                <a:spcPct val="90000"/>
              </a:lnSpc>
              <a:buNone/>
            </a:pPr>
            <a:r>
              <a:rPr lang="en-US" dirty="0"/>
              <a:t>Offer suggestions for what could be improved.</a:t>
            </a:r>
          </a:p>
          <a:p>
            <a:pPr>
              <a:spcBef>
                <a:spcPts val="1269"/>
              </a:spcBef>
            </a:pPr>
            <a:r>
              <a:rPr lang="en-US" dirty="0"/>
              <a:t>Participants will not be criticised.</a:t>
            </a:r>
          </a:p>
          <a:p>
            <a:pPr>
              <a:spcBef>
                <a:spcPts val="1269"/>
              </a:spcBef>
            </a:pPr>
            <a:r>
              <a:rPr lang="en-US" dirty="0"/>
              <a:t>Participants will not be compared to one another. </a:t>
            </a:r>
          </a:p>
          <a:p>
            <a:pPr>
              <a:spcBef>
                <a:spcPts val="1269"/>
              </a:spcBef>
            </a:pPr>
            <a:r>
              <a:rPr lang="en-US" dirty="0"/>
              <a:t>It takes 8 - 9 positive comments to undo the damage of one negative comment. </a:t>
            </a:r>
          </a:p>
          <a:p>
            <a:endParaRPr lang="en-GB" dirty="0"/>
          </a:p>
        </p:txBody>
      </p:sp>
      <p:sp>
        <p:nvSpPr>
          <p:cNvPr id="4" name="Slide Number Placeholder 3"/>
          <p:cNvSpPr>
            <a:spLocks noGrp="1"/>
          </p:cNvSpPr>
          <p:nvPr>
            <p:ph type="sldNum" sz="quarter" idx="5"/>
          </p:nvPr>
        </p:nvSpPr>
        <p:spPr/>
        <p:txBody>
          <a:bodyPr/>
          <a:lstStyle/>
          <a:p>
            <a:fld id="{BA6A8D42-E502-4AF0-8797-4AE4185E5234}" type="slidenum">
              <a:rPr lang="en-ZA" smtClean="0"/>
              <a:t>14</a:t>
            </a:fld>
            <a:endParaRPr lang="en-ZA"/>
          </a:p>
        </p:txBody>
      </p:sp>
    </p:spTree>
    <p:extLst>
      <p:ext uri="{BB962C8B-B14F-4D97-AF65-F5344CB8AC3E}">
        <p14:creationId xmlns:p14="http://schemas.microsoft.com/office/powerpoint/2010/main" val="1922818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When receiving feedback: </a:t>
            </a:r>
          </a:p>
          <a:p>
            <a:pPr>
              <a:spcBef>
                <a:spcPts val="1269"/>
              </a:spcBef>
            </a:pPr>
            <a:r>
              <a:rPr lang="en-US" sz="1200" dirty="0"/>
              <a:t>Ask for specific and descriptive feedback</a:t>
            </a:r>
          </a:p>
          <a:p>
            <a:pPr>
              <a:spcBef>
                <a:spcPts val="1269"/>
              </a:spcBef>
            </a:pPr>
            <a:r>
              <a:rPr lang="en-US" sz="1200" dirty="0"/>
              <a:t>Ask clarifying questions to understand the feedback</a:t>
            </a:r>
          </a:p>
          <a:p>
            <a:pPr>
              <a:spcBef>
                <a:spcPts val="1269"/>
              </a:spcBef>
            </a:pPr>
            <a:r>
              <a:rPr lang="en-US" sz="1200" dirty="0"/>
              <a:t>Accept the feedback; do not defend or justify the behavior</a:t>
            </a:r>
          </a:p>
          <a:p>
            <a:pPr>
              <a:spcBef>
                <a:spcPts val="1269"/>
              </a:spcBef>
            </a:pPr>
            <a:r>
              <a:rPr lang="en-US" sz="1200" dirty="0"/>
              <a:t>Listen and thank the facilitators and participants for sharing their perspectives</a:t>
            </a:r>
          </a:p>
          <a:p>
            <a:pPr>
              <a:spcBef>
                <a:spcPts val="1269"/>
              </a:spcBef>
            </a:pPr>
            <a:r>
              <a:rPr lang="en-US" sz="1200" dirty="0"/>
              <a:t>Reflect on the feedback and use it to improve performance</a:t>
            </a:r>
          </a:p>
          <a:p>
            <a:pPr>
              <a:spcBef>
                <a:spcPts val="1269"/>
              </a:spcBef>
            </a:pPr>
            <a:endParaRPr lang="en-GB" dirty="0"/>
          </a:p>
          <a:p>
            <a:endParaRPr lang="en-GB" dirty="0"/>
          </a:p>
        </p:txBody>
      </p:sp>
      <p:sp>
        <p:nvSpPr>
          <p:cNvPr id="4" name="Slide Number Placeholder 3"/>
          <p:cNvSpPr>
            <a:spLocks noGrp="1"/>
          </p:cNvSpPr>
          <p:nvPr>
            <p:ph type="sldNum" sz="quarter" idx="5"/>
          </p:nvPr>
        </p:nvSpPr>
        <p:spPr/>
        <p:txBody>
          <a:bodyPr/>
          <a:lstStyle/>
          <a:p>
            <a:fld id="{BA6A8D42-E502-4AF0-8797-4AE4185E5234}" type="slidenum">
              <a:rPr lang="en-ZA" smtClean="0"/>
              <a:t>15</a:t>
            </a:fld>
            <a:endParaRPr lang="en-ZA"/>
          </a:p>
        </p:txBody>
      </p:sp>
    </p:spTree>
    <p:extLst>
      <p:ext uri="{BB962C8B-B14F-4D97-AF65-F5344CB8AC3E}">
        <p14:creationId xmlns:p14="http://schemas.microsoft.com/office/powerpoint/2010/main" val="3168212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5000"/>
              </a:lnSpc>
              <a:spcBef>
                <a:spcPts val="634"/>
              </a:spcBef>
              <a:defRPr/>
            </a:pPr>
            <a:r>
              <a:rPr lang="en-US" dirty="0"/>
              <a:t>The TeachBack approach can be very empowering because you as participants can:</a:t>
            </a:r>
          </a:p>
          <a:p>
            <a:pPr>
              <a:lnSpc>
                <a:spcPct val="95000"/>
              </a:lnSpc>
              <a:spcBef>
                <a:spcPts val="1269"/>
              </a:spcBef>
              <a:defRPr/>
            </a:pPr>
            <a:r>
              <a:rPr lang="en-US" dirty="0"/>
              <a:t>Integrate training theory with teaching course content.</a:t>
            </a:r>
          </a:p>
          <a:p>
            <a:pPr>
              <a:lnSpc>
                <a:spcPct val="95000"/>
              </a:lnSpc>
              <a:spcBef>
                <a:spcPts val="634"/>
              </a:spcBef>
              <a:defRPr/>
            </a:pPr>
            <a:r>
              <a:rPr lang="en-US" dirty="0"/>
              <a:t>Practice training in a safe environment. </a:t>
            </a:r>
          </a:p>
          <a:p>
            <a:pPr>
              <a:lnSpc>
                <a:spcPct val="95000"/>
              </a:lnSpc>
              <a:spcBef>
                <a:spcPts val="634"/>
              </a:spcBef>
              <a:defRPr/>
            </a:pPr>
            <a:r>
              <a:rPr lang="en-US" dirty="0"/>
              <a:t>Receive feedback on their performance of training skills. </a:t>
            </a:r>
          </a:p>
          <a:p>
            <a:pPr>
              <a:lnSpc>
                <a:spcPct val="95000"/>
              </a:lnSpc>
              <a:spcBef>
                <a:spcPts val="634"/>
              </a:spcBef>
              <a:defRPr/>
            </a:pPr>
            <a:r>
              <a:rPr lang="en-US" dirty="0"/>
              <a:t>Learn from their peers.   </a:t>
            </a:r>
          </a:p>
          <a:p>
            <a:pPr>
              <a:lnSpc>
                <a:spcPct val="95000"/>
              </a:lnSpc>
              <a:spcBef>
                <a:spcPts val="634"/>
              </a:spcBef>
              <a:defRPr/>
            </a:pPr>
            <a:r>
              <a:rPr lang="en-US" dirty="0"/>
              <a:t>Observe multiple styles of performing a skill.</a:t>
            </a:r>
          </a:p>
          <a:p>
            <a:pPr>
              <a:lnSpc>
                <a:spcPct val="95000"/>
              </a:lnSpc>
              <a:spcBef>
                <a:spcPts val="634"/>
              </a:spcBef>
              <a:defRPr/>
            </a:pPr>
            <a:r>
              <a:rPr lang="en-US" dirty="0"/>
              <a:t>Develop confidence in training others and become better (adult) trainers.</a:t>
            </a:r>
          </a:p>
          <a:p>
            <a:pPr>
              <a:spcBef>
                <a:spcPts val="634"/>
              </a:spcBef>
            </a:pPr>
            <a:endParaRPr lang="en-GB" dirty="0"/>
          </a:p>
        </p:txBody>
      </p:sp>
      <p:sp>
        <p:nvSpPr>
          <p:cNvPr id="4" name="Slide Number Placeholder 3"/>
          <p:cNvSpPr>
            <a:spLocks noGrp="1"/>
          </p:cNvSpPr>
          <p:nvPr>
            <p:ph type="sldNum" sz="quarter" idx="5"/>
          </p:nvPr>
        </p:nvSpPr>
        <p:spPr/>
        <p:txBody>
          <a:bodyPr/>
          <a:lstStyle/>
          <a:p>
            <a:fld id="{BA6A8D42-E502-4AF0-8797-4AE4185E5234}" type="slidenum">
              <a:rPr lang="en-ZA" smtClean="0"/>
              <a:t>16</a:t>
            </a:fld>
            <a:endParaRPr lang="en-ZA"/>
          </a:p>
        </p:txBody>
      </p:sp>
    </p:spTree>
    <p:extLst>
      <p:ext uri="{BB962C8B-B14F-4D97-AF65-F5344CB8AC3E}">
        <p14:creationId xmlns:p14="http://schemas.microsoft.com/office/powerpoint/2010/main" val="1899192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During our face-to-face training, we'll be using a "parking lot" system. </a:t>
            </a:r>
          </a:p>
          <a:p>
            <a:r>
              <a:rPr lang="en-US" dirty="0"/>
              <a:t>This is a designated space, typically on a flip chart or whiteboard, where we can jot down any questions, comments, or ideas that come to mind during the lecture but may not be immediately addressed. </a:t>
            </a:r>
          </a:p>
          <a:p>
            <a:r>
              <a:rPr lang="en-US" dirty="0"/>
              <a:t>This helps us stay focused on the current topic while ensuring that all your concerns and queries are noted and will be revisited at the appropriate time. </a:t>
            </a:r>
          </a:p>
          <a:p>
            <a:r>
              <a:rPr lang="en-US" dirty="0"/>
              <a:t>Using a "parking lot" helps us manage the flow of the session efficiently, ensures that all our participants’ inputs are acknowledged, and allows us to cover all the planned material without getting sidetracked.</a:t>
            </a:r>
          </a:p>
          <a:p>
            <a:endParaRPr lang="en-US" dirty="0"/>
          </a:p>
          <a:p>
            <a:r>
              <a:rPr lang="en-US" dirty="0"/>
              <a:t>Let’s decide together what our ground rules should be as a group… (</a:t>
            </a:r>
            <a:r>
              <a:rPr lang="en-US" i="1" dirty="0"/>
              <a:t>obtain input from the group and write them down on the flip chart… e.g.: cellphones and laptops away/on silent; one conversation - respect when someone else is talking; punctuality)</a:t>
            </a:r>
            <a:endParaRPr lang="en-GB" dirty="0"/>
          </a:p>
        </p:txBody>
      </p:sp>
      <p:sp>
        <p:nvSpPr>
          <p:cNvPr id="4" name="Slide Number Placeholder 3"/>
          <p:cNvSpPr>
            <a:spLocks noGrp="1"/>
          </p:cNvSpPr>
          <p:nvPr>
            <p:ph type="sldNum" sz="quarter" idx="5"/>
          </p:nvPr>
        </p:nvSpPr>
        <p:spPr/>
        <p:txBody>
          <a:bodyPr/>
          <a:lstStyle/>
          <a:p>
            <a:pPr defTabSz="966612">
              <a:defRPr/>
            </a:pPr>
            <a:fld id="{CD31788A-FD5D-4015-8612-631C22061F9F}" type="slidenum">
              <a:rPr lang="en-GB">
                <a:solidFill>
                  <a:prstClr val="black"/>
                </a:solidFill>
                <a:latin typeface="Aptos" panose="02110004020202020204"/>
              </a:rPr>
              <a:pPr defTabSz="966612">
                <a:defRPr/>
              </a:pPr>
              <a:t>17</a:t>
            </a:fld>
            <a:endParaRPr lang="en-GB">
              <a:solidFill>
                <a:prstClr val="black"/>
              </a:solidFill>
              <a:latin typeface="Aptos" panose="02110004020202020204"/>
            </a:endParaRPr>
          </a:p>
        </p:txBody>
      </p:sp>
    </p:spTree>
    <p:extLst>
      <p:ext uri="{BB962C8B-B14F-4D97-AF65-F5344CB8AC3E}">
        <p14:creationId xmlns:p14="http://schemas.microsoft.com/office/powerpoint/2010/main" val="113413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defTabSz="966612">
              <a:defRPr/>
            </a:pPr>
            <a:fld id="{CD31788A-FD5D-4015-8612-631C22061F9F}" type="slidenum">
              <a:rPr lang="en-GB">
                <a:solidFill>
                  <a:prstClr val="black"/>
                </a:solidFill>
                <a:latin typeface="Aptos" panose="02110004020202020204"/>
              </a:rPr>
              <a:pPr defTabSz="966612">
                <a:defRPr/>
              </a:pPr>
              <a:t>2</a:t>
            </a:fld>
            <a:endParaRPr lang="en-GB">
              <a:solidFill>
                <a:prstClr val="black"/>
              </a:solidFill>
              <a:latin typeface="Aptos" panose="02110004020202020204"/>
            </a:endParaRPr>
          </a:p>
        </p:txBody>
      </p:sp>
    </p:spTree>
    <p:extLst>
      <p:ext uri="{BB962C8B-B14F-4D97-AF65-F5344CB8AC3E}">
        <p14:creationId xmlns:p14="http://schemas.microsoft.com/office/powerpoint/2010/main" val="667161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Welcome to the Management of Child and Adolescent TB training </a:t>
            </a:r>
            <a:r>
              <a:rPr lang="en-US" dirty="0"/>
              <a:t>for health care workers and National TB programme staff  in TB high-burden countries.</a:t>
            </a:r>
          </a:p>
          <a:p>
            <a:r>
              <a:rPr lang="en-ZA" dirty="0"/>
              <a:t>This is an overview of the content we will cover in the next few days: </a:t>
            </a:r>
          </a:p>
          <a:p>
            <a:pPr defTabSz="966612" rtl="0"/>
            <a:r>
              <a:rPr lang="en-ZA" dirty="0"/>
              <a:t>Today, we will cover do and introduction and discuss some of the training methods to be used. Then we will cover modules on the epidemiology and diagnosis of TB in children and adolescents. </a:t>
            </a:r>
            <a:endParaRPr lang="en-GB" dirty="0"/>
          </a:p>
          <a:p>
            <a:pPr defTabSz="966612"/>
            <a:r>
              <a:rPr lang="en-ZA" dirty="0"/>
              <a:t>Tomorrow, we cover </a:t>
            </a:r>
            <a:r>
              <a:rPr lang="en-US" dirty="0"/>
              <a:t>Treatment, Prevention, and Treatment support</a:t>
            </a:r>
          </a:p>
          <a:p>
            <a:pPr defTabSz="483306">
              <a:spcBef>
                <a:spcPts val="846"/>
              </a:spcBef>
              <a:defRPr/>
            </a:pPr>
            <a:r>
              <a:rPr lang="en-ZA" dirty="0"/>
              <a:t>On day 3, we will look at m</a:t>
            </a:r>
            <a:r>
              <a:rPr lang="en-US" dirty="0" err="1"/>
              <a:t>odels</a:t>
            </a:r>
            <a:r>
              <a:rPr lang="en-US" dirty="0"/>
              <a:t> for care delivery, recording and reporting, and TB data as well as the role of national TB programmes. </a:t>
            </a:r>
          </a:p>
          <a:p>
            <a:pPr defTabSz="483306">
              <a:spcBef>
                <a:spcPts val="846"/>
              </a:spcBef>
              <a:defRPr/>
            </a:pPr>
            <a:r>
              <a:rPr lang="en-ZA" dirty="0"/>
              <a:t>On the last day, we will spend some time looking at </a:t>
            </a:r>
            <a:r>
              <a:rPr lang="en-ZA" dirty="0" err="1"/>
              <a:t>at</a:t>
            </a:r>
            <a:r>
              <a:rPr lang="en-ZA" dirty="0"/>
              <a:t> </a:t>
            </a:r>
            <a:r>
              <a:rPr lang="en-US" dirty="0"/>
              <a:t>training action plans and next steps.</a:t>
            </a:r>
            <a:endParaRPr lang="en-GB" dirty="0"/>
          </a:p>
          <a:p>
            <a:pPr defTabSz="483306">
              <a:spcBef>
                <a:spcPts val="846"/>
              </a:spcBef>
              <a:defRPr/>
            </a:pPr>
            <a:endParaRPr lang="en-GB" dirty="0"/>
          </a:p>
          <a:p>
            <a:pPr defTabSz="483306">
              <a:spcBef>
                <a:spcPts val="846"/>
              </a:spcBef>
              <a:defRPr/>
            </a:pPr>
            <a:endParaRPr lang="en-GB" dirty="0"/>
          </a:p>
          <a:p>
            <a:pPr defTabSz="483306">
              <a:spcBef>
                <a:spcPts val="846"/>
              </a:spcBef>
              <a:defRPr/>
            </a:pPr>
            <a:endParaRPr lang="en-GB" dirty="0"/>
          </a:p>
          <a:p>
            <a:pPr defTabSz="966612"/>
            <a:endParaRPr lang="en-GB" dirty="0"/>
          </a:p>
          <a:p>
            <a:endParaRPr lang="en-GB" dirty="0"/>
          </a:p>
        </p:txBody>
      </p:sp>
      <p:sp>
        <p:nvSpPr>
          <p:cNvPr id="4" name="Slide Number Placeholder 3"/>
          <p:cNvSpPr>
            <a:spLocks noGrp="1"/>
          </p:cNvSpPr>
          <p:nvPr>
            <p:ph type="sldNum" sz="quarter" idx="5"/>
          </p:nvPr>
        </p:nvSpPr>
        <p:spPr/>
        <p:txBody>
          <a:bodyPr/>
          <a:lstStyle/>
          <a:p>
            <a:fld id="{BA6A8D42-E502-4AF0-8797-4AE4185E5234}" type="slidenum">
              <a:rPr lang="en-ZA" smtClean="0"/>
              <a:t>3</a:t>
            </a:fld>
            <a:endParaRPr lang="en-ZA"/>
          </a:p>
        </p:txBody>
      </p:sp>
    </p:spTree>
    <p:extLst>
      <p:ext uri="{BB962C8B-B14F-4D97-AF65-F5344CB8AC3E}">
        <p14:creationId xmlns:p14="http://schemas.microsoft.com/office/powerpoint/2010/main" val="4049576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W" dirty="0"/>
          </a:p>
        </p:txBody>
      </p:sp>
      <p:sp>
        <p:nvSpPr>
          <p:cNvPr id="4" name="Slide Number Placeholder 3"/>
          <p:cNvSpPr>
            <a:spLocks noGrp="1"/>
          </p:cNvSpPr>
          <p:nvPr>
            <p:ph type="sldNum" sz="quarter" idx="5"/>
          </p:nvPr>
        </p:nvSpPr>
        <p:spPr/>
        <p:txBody>
          <a:bodyPr/>
          <a:lstStyle/>
          <a:p>
            <a:pPr defTabSz="966612">
              <a:defRPr/>
            </a:pPr>
            <a:fld id="{CD31788A-FD5D-4015-8612-631C22061F9F}" type="slidenum">
              <a:rPr lang="en-GB">
                <a:solidFill>
                  <a:prstClr val="black"/>
                </a:solidFill>
                <a:latin typeface="Aptos" panose="02110004020202020204"/>
              </a:rPr>
              <a:pPr defTabSz="966612">
                <a:defRPr/>
              </a:pPr>
              <a:t>4</a:t>
            </a:fld>
            <a:endParaRPr lang="en-GB">
              <a:solidFill>
                <a:prstClr val="black"/>
              </a:solidFill>
              <a:latin typeface="Aptos" panose="02110004020202020204"/>
            </a:endParaRPr>
          </a:p>
        </p:txBody>
      </p:sp>
    </p:spTree>
    <p:extLst>
      <p:ext uri="{BB962C8B-B14F-4D97-AF65-F5344CB8AC3E}">
        <p14:creationId xmlns:p14="http://schemas.microsoft.com/office/powerpoint/2010/main" val="2284171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You will receive Facilitator Manual that will guide you through how to deliver a ‘training of trainers’ so that this course may be cascaded down at scale. </a:t>
            </a:r>
          </a:p>
          <a:p>
            <a:endParaRPr lang="en-GB" dirty="0"/>
          </a:p>
          <a:p>
            <a:r>
              <a:rPr lang="en-GB" dirty="0"/>
              <a:t>Let’s page through briefly and see what’s inside</a:t>
            </a:r>
          </a:p>
        </p:txBody>
      </p:sp>
      <p:sp>
        <p:nvSpPr>
          <p:cNvPr id="4" name="Slide Number Placeholder 3"/>
          <p:cNvSpPr>
            <a:spLocks noGrp="1"/>
          </p:cNvSpPr>
          <p:nvPr>
            <p:ph type="sldNum" sz="quarter" idx="5"/>
          </p:nvPr>
        </p:nvSpPr>
        <p:spPr/>
        <p:txBody>
          <a:bodyPr/>
          <a:lstStyle/>
          <a:p>
            <a:fld id="{BA6A8D42-E502-4AF0-8797-4AE4185E5234}" type="slidenum">
              <a:rPr lang="en-ZA" smtClean="0"/>
              <a:t>5</a:t>
            </a:fld>
            <a:endParaRPr lang="en-ZA"/>
          </a:p>
        </p:txBody>
      </p:sp>
    </p:spTree>
    <p:extLst>
      <p:ext uri="{BB962C8B-B14F-4D97-AF65-F5344CB8AC3E}">
        <p14:creationId xmlns:p14="http://schemas.microsoft.com/office/powerpoint/2010/main" val="1386113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ZA" dirty="0"/>
              <a:t>The content of the course is in the form of PowerPoint presentations designed to be delivered as interactive lectures with frequent opportunities for group discussions. </a:t>
            </a:r>
            <a:endParaRPr lang="en-GB" dirty="0"/>
          </a:p>
          <a:p>
            <a:pPr rtl="0"/>
            <a:r>
              <a:rPr lang="en-GB" dirty="0"/>
              <a:t>Most of the lectures are followed by a variety of different activities which will allow the learnings from the lecture to be applied to real life situations. </a:t>
            </a:r>
            <a:endParaRPr lang="en-ZA" dirty="0"/>
          </a:p>
        </p:txBody>
      </p:sp>
      <p:sp>
        <p:nvSpPr>
          <p:cNvPr id="4" name="Slide Number Placeholder 3"/>
          <p:cNvSpPr>
            <a:spLocks noGrp="1"/>
          </p:cNvSpPr>
          <p:nvPr>
            <p:ph type="sldNum" sz="quarter" idx="5"/>
          </p:nvPr>
        </p:nvSpPr>
        <p:spPr/>
        <p:txBody>
          <a:bodyPr/>
          <a:lstStyle/>
          <a:p>
            <a:fld id="{BA6A8D42-E502-4AF0-8797-4AE4185E5234}" type="slidenum">
              <a:rPr lang="en-ZA" smtClean="0"/>
              <a:t>6</a:t>
            </a:fld>
            <a:endParaRPr lang="en-ZA"/>
          </a:p>
        </p:txBody>
      </p:sp>
    </p:spTree>
    <p:extLst>
      <p:ext uri="{BB962C8B-B14F-4D97-AF65-F5344CB8AC3E}">
        <p14:creationId xmlns:p14="http://schemas.microsoft.com/office/powerpoint/2010/main" val="3240833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Bef>
                <a:spcPts val="800"/>
              </a:spcBef>
            </a:pPr>
            <a:r>
              <a:rPr lang="en-US" sz="1800" dirty="0">
                <a:effectLst/>
                <a:latin typeface="Calibri" panose="020F0502020204030204" pitchFamily="34" charset="0"/>
                <a:ea typeface="Garamond" panose="02020404030301010803" pitchFamily="18" charset="0"/>
              </a:rPr>
              <a:t>Many people think that training adults is the same as teaching students in a traditional school system. But this is not true. Adults l</a:t>
            </a:r>
            <a:r>
              <a:rPr lang="en-GB" sz="1800" dirty="0">
                <a:effectLst/>
                <a:latin typeface="Calibri" panose="020F0502020204030204" pitchFamily="34" charset="0"/>
                <a:ea typeface="Garamond" panose="02020404030301010803" pitchFamily="18" charset="0"/>
              </a:rPr>
              <a:t>earn differently to children and require different training approaches. Knowing how </a:t>
            </a:r>
            <a:r>
              <a:rPr lang="en-US" sz="1800" dirty="0">
                <a:effectLst/>
                <a:latin typeface="Calibri" panose="020F0502020204030204" pitchFamily="34" charset="0"/>
                <a:ea typeface="Garamond" panose="02020404030301010803" pitchFamily="18" charset="0"/>
              </a:rPr>
              <a:t>adults learn is critical to the success of your training courses. Using adult learning principles helps us use the right training technique to enhance learning. The table shown here describes some important adult learning principles and training techniques we can use to engage the adult learner. </a:t>
            </a:r>
            <a:endParaRPr lang="en-GB" sz="1800" dirty="0">
              <a:effectLst/>
              <a:latin typeface="Calibri" panose="020F0502020204030204" pitchFamily="34" charset="0"/>
              <a:ea typeface="Garamond" panose="02020404030301010803"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A8D42-E502-4AF0-8797-4AE4185E5234}" type="slidenum">
              <a:rPr kumimoji="0" lang="en-ZA"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ZA"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93540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lnSpc>
                <a:spcPct val="115000"/>
              </a:lnSpc>
              <a:spcBef>
                <a:spcPts val="800"/>
              </a:spcBef>
            </a:pPr>
            <a:r>
              <a:rPr lang="en-US" sz="1800" dirty="0">
                <a:effectLst/>
                <a:latin typeface="Calibri" panose="020F0502020204030204" pitchFamily="34" charset="0"/>
                <a:ea typeface="Garamond" panose="02020404030301010803" pitchFamily="18" charset="0"/>
              </a:rPr>
              <a:t>This graph shows us what adults remember. This has informed the training that we are going to use in this training. </a:t>
            </a:r>
          </a:p>
          <a:p>
            <a:pPr algn="just" rtl="0">
              <a:lnSpc>
                <a:spcPct val="115000"/>
              </a:lnSpc>
              <a:spcBef>
                <a:spcPts val="800"/>
              </a:spcBef>
            </a:pPr>
            <a:r>
              <a:rPr lang="en-US" sz="1800" dirty="0">
                <a:effectLst/>
                <a:latin typeface="Calibri" panose="020F0502020204030204" pitchFamily="34" charset="0"/>
                <a:ea typeface="Garamond" panose="02020404030301010803" pitchFamily="18" charset="0"/>
              </a:rPr>
              <a:t>It shows the percentage of what Adults remember according to what form they receive the information in. </a:t>
            </a:r>
          </a:p>
          <a:p>
            <a:pPr algn="just" rtl="0">
              <a:lnSpc>
                <a:spcPct val="115000"/>
              </a:lnSpc>
              <a:spcBef>
                <a:spcPts val="800"/>
              </a:spcBef>
            </a:pPr>
            <a:r>
              <a:rPr lang="en-US" sz="1800" dirty="0">
                <a:effectLst/>
                <a:latin typeface="Calibri" panose="020F0502020204030204" pitchFamily="34" charset="0"/>
                <a:ea typeface="Garamond" panose="02020404030301010803" pitchFamily="18" charset="0"/>
              </a:rPr>
              <a:t>If they read information, they retain about 10%, </a:t>
            </a:r>
          </a:p>
          <a:p>
            <a:pPr algn="just" rtl="0">
              <a:lnSpc>
                <a:spcPct val="115000"/>
              </a:lnSpc>
              <a:spcBef>
                <a:spcPts val="800"/>
              </a:spcBef>
            </a:pPr>
            <a:r>
              <a:rPr lang="en-US" sz="1800" dirty="0">
                <a:effectLst/>
                <a:latin typeface="Calibri" panose="020F0502020204030204" pitchFamily="34" charset="0"/>
                <a:ea typeface="Garamond" panose="02020404030301010803" pitchFamily="18" charset="0"/>
              </a:rPr>
              <a:t>If they only hear the information, it’s </a:t>
            </a:r>
            <a:r>
              <a:rPr lang="en-US" sz="1800" dirty="0" err="1">
                <a:effectLst/>
                <a:latin typeface="Calibri" panose="020F0502020204030204" pitchFamily="34" charset="0"/>
                <a:ea typeface="Garamond" panose="02020404030301010803" pitchFamily="18" charset="0"/>
              </a:rPr>
              <a:t>predecited</a:t>
            </a:r>
            <a:r>
              <a:rPr lang="en-US" sz="1800" dirty="0">
                <a:effectLst/>
                <a:latin typeface="Calibri" panose="020F0502020204030204" pitchFamily="34" charset="0"/>
                <a:ea typeface="Garamond" panose="02020404030301010803" pitchFamily="18" charset="0"/>
              </a:rPr>
              <a:t> that they will retain about 20% of it. </a:t>
            </a:r>
          </a:p>
          <a:p>
            <a:pPr algn="just" rtl="0">
              <a:lnSpc>
                <a:spcPct val="115000"/>
              </a:lnSpc>
              <a:spcBef>
                <a:spcPts val="800"/>
              </a:spcBef>
            </a:pPr>
            <a:r>
              <a:rPr lang="en-US" sz="1800" dirty="0">
                <a:effectLst/>
                <a:latin typeface="Calibri" panose="020F0502020204030204" pitchFamily="34" charset="0"/>
                <a:ea typeface="Garamond" panose="02020404030301010803" pitchFamily="18" charset="0"/>
              </a:rPr>
              <a:t>If they only see it, then the percentage increases to 30%. </a:t>
            </a:r>
          </a:p>
          <a:p>
            <a:pPr algn="just" rtl="0">
              <a:lnSpc>
                <a:spcPct val="115000"/>
              </a:lnSpc>
              <a:spcBef>
                <a:spcPts val="800"/>
              </a:spcBef>
            </a:pPr>
            <a:r>
              <a:rPr lang="en-US" sz="1800" dirty="0">
                <a:effectLst/>
                <a:latin typeface="Calibri" panose="020F0502020204030204" pitchFamily="34" charset="0"/>
                <a:ea typeface="Garamond" panose="02020404030301010803" pitchFamily="18" charset="0"/>
              </a:rPr>
              <a:t>If they hear and see it they are expected to retain around 50%.  </a:t>
            </a:r>
          </a:p>
          <a:p>
            <a:pPr algn="just" rtl="0">
              <a:lnSpc>
                <a:spcPct val="115000"/>
              </a:lnSpc>
              <a:spcBef>
                <a:spcPts val="800"/>
              </a:spcBef>
            </a:pPr>
            <a:r>
              <a:rPr lang="en-US" sz="1800" dirty="0">
                <a:effectLst/>
                <a:latin typeface="Calibri" panose="020F0502020204030204" pitchFamily="34" charset="0"/>
                <a:ea typeface="Garamond" panose="02020404030301010803" pitchFamily="18" charset="0"/>
              </a:rPr>
              <a:t>Creating a participatory training where participants are active and “saying and doing” will help them remember between 70 and 90% of the content. </a:t>
            </a:r>
          </a:p>
          <a:p>
            <a:pPr algn="just" rtl="0">
              <a:lnSpc>
                <a:spcPct val="115000"/>
              </a:lnSpc>
              <a:spcBef>
                <a:spcPts val="800"/>
              </a:spcBef>
            </a:pPr>
            <a:r>
              <a:rPr lang="en-US" sz="1800" dirty="0">
                <a:effectLst/>
                <a:latin typeface="Calibri" panose="020F0502020204030204" pitchFamily="34" charset="0"/>
                <a:ea typeface="Garamond" panose="02020404030301010803" pitchFamily="18" charset="0"/>
              </a:rPr>
              <a:t>So, the more participation there is, the more is remembered. </a:t>
            </a:r>
          </a:p>
          <a:p>
            <a:pPr algn="just" rtl="0">
              <a:lnSpc>
                <a:spcPct val="115000"/>
              </a:lnSpc>
              <a:spcBef>
                <a:spcPts val="800"/>
              </a:spcBef>
            </a:pPr>
            <a:endParaRPr lang="en-US" sz="1800" dirty="0">
              <a:effectLst/>
              <a:latin typeface="Calibri" panose="020F0502020204030204" pitchFamily="34" charset="0"/>
              <a:ea typeface="Garamond" panose="02020404030301010803" pitchFamily="18" charset="0"/>
            </a:endParaRPr>
          </a:p>
        </p:txBody>
      </p:sp>
      <p:sp>
        <p:nvSpPr>
          <p:cNvPr id="4" name="Slide Number Placeholder 3"/>
          <p:cNvSpPr>
            <a:spLocks noGrp="1"/>
          </p:cNvSpPr>
          <p:nvPr>
            <p:ph type="sldNum" sz="quarter" idx="5"/>
          </p:nvPr>
        </p:nvSpPr>
        <p:spPr/>
        <p:txBody>
          <a:bodyPr/>
          <a:lstStyle/>
          <a:p>
            <a:fld id="{BA6A8D42-E502-4AF0-8797-4AE4185E5234}" type="slidenum">
              <a:rPr lang="en-ZA" smtClean="0"/>
              <a:t>8</a:t>
            </a:fld>
            <a:endParaRPr lang="en-ZA"/>
          </a:p>
        </p:txBody>
      </p:sp>
    </p:spTree>
    <p:extLst>
      <p:ext uri="{BB962C8B-B14F-4D97-AF65-F5344CB8AC3E}">
        <p14:creationId xmlns:p14="http://schemas.microsoft.com/office/powerpoint/2010/main" val="1679928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This is where we introduce the TeachBack method of training that we are going to use during this training. </a:t>
            </a:r>
          </a:p>
          <a:p>
            <a:pPr algn="just">
              <a:lnSpc>
                <a:spcPct val="115000"/>
              </a:lnSpc>
              <a:spcBef>
                <a:spcPts val="800"/>
              </a:spcBef>
            </a:pPr>
            <a:r>
              <a:rPr lang="en-ZA" sz="1800" dirty="0">
                <a:effectLst/>
                <a:latin typeface="Calibri" panose="020F0502020204030204" pitchFamily="34" charset="0"/>
                <a:ea typeface="Garamond" panose="02020404030301010803" pitchFamily="18" charset="0"/>
              </a:rPr>
              <a:t>The ‘Teach-back’ method involves the trainees actively participating in the training process during this course. </a:t>
            </a:r>
          </a:p>
          <a:p>
            <a:pPr algn="just">
              <a:lnSpc>
                <a:spcPct val="115000"/>
              </a:lnSpc>
              <a:spcBef>
                <a:spcPts val="800"/>
              </a:spcBef>
            </a:pPr>
            <a:r>
              <a:rPr lang="en-ZA" sz="1800" dirty="0">
                <a:effectLst/>
                <a:latin typeface="Calibri" panose="020F0502020204030204" pitchFamily="34" charset="0"/>
                <a:ea typeface="Garamond" panose="02020404030301010803" pitchFamily="18" charset="0"/>
              </a:rPr>
              <a:t>The training strategies will be modelled by the master trainers, thereafter, course content will be divided and assigned to teams of participants to prepare, deliver and give and receive feedback on. </a:t>
            </a:r>
            <a:endParaRPr lang="en-GB" sz="1800" dirty="0">
              <a:effectLst/>
              <a:latin typeface="Calibri" panose="020F0502020204030204" pitchFamily="34" charset="0"/>
              <a:ea typeface="Garamond" panose="02020404030301010803" pitchFamily="18" charset="0"/>
            </a:endParaRPr>
          </a:p>
          <a:p>
            <a:pPr algn="just">
              <a:lnSpc>
                <a:spcPct val="115000"/>
              </a:lnSpc>
              <a:spcBef>
                <a:spcPts val="800"/>
              </a:spcBef>
            </a:pPr>
            <a:r>
              <a:rPr lang="en-ZA" sz="1800" dirty="0">
                <a:effectLst/>
                <a:latin typeface="Calibri" panose="020F0502020204030204" pitchFamily="34" charset="0"/>
                <a:ea typeface="Garamond" panose="02020404030301010803" pitchFamily="18" charset="0"/>
              </a:rPr>
              <a:t> </a:t>
            </a:r>
            <a:endParaRPr lang="en-GB" sz="1800" dirty="0">
              <a:effectLst/>
              <a:latin typeface="Calibri" panose="020F0502020204030204" pitchFamily="34" charset="0"/>
              <a:ea typeface="Garamond" panose="02020404030301010803" pitchFamily="18" charset="0"/>
            </a:endParaRPr>
          </a:p>
          <a:p>
            <a:pPr algn="just">
              <a:lnSpc>
                <a:spcPct val="115000"/>
              </a:lnSpc>
              <a:spcBef>
                <a:spcPts val="800"/>
              </a:spcBef>
            </a:pPr>
            <a:r>
              <a:rPr lang="en-ZA" sz="1800" dirty="0">
                <a:effectLst/>
                <a:latin typeface="Calibri" panose="020F0502020204030204" pitchFamily="34" charset="0"/>
                <a:ea typeface="Garamond" panose="02020404030301010803" pitchFamily="18" charset="0"/>
              </a:rPr>
              <a:t>Applying this approach in training sessions ensures that participants actively engage with content. </a:t>
            </a:r>
          </a:p>
          <a:p>
            <a:pPr algn="just">
              <a:lnSpc>
                <a:spcPct val="115000"/>
              </a:lnSpc>
              <a:spcBef>
                <a:spcPts val="800"/>
              </a:spcBef>
            </a:pPr>
            <a:r>
              <a:rPr lang="en-ZA" sz="1800" dirty="0">
                <a:effectLst/>
                <a:latin typeface="Calibri" panose="020F0502020204030204" pitchFamily="34" charset="0"/>
                <a:ea typeface="Garamond" panose="02020404030301010803" pitchFamily="18" charset="0"/>
              </a:rPr>
              <a:t>Participants are compelled to understand the material so that they can accurately convey information to their fellow trainees. </a:t>
            </a:r>
            <a:endParaRPr lang="en-GB" sz="1800" dirty="0">
              <a:effectLst/>
              <a:latin typeface="Calibri" panose="020F0502020204030204" pitchFamily="34" charset="0"/>
              <a:ea typeface="Garamond" panose="02020404030301010803" pitchFamily="18" charset="0"/>
            </a:endParaRPr>
          </a:p>
          <a:p>
            <a:endParaRPr lang="en-ZA" sz="1800" dirty="0">
              <a:effectLst/>
              <a:latin typeface="Calibri" panose="020F0502020204030204" pitchFamily="34" charset="0"/>
              <a:ea typeface="Garamond" panose="02020404030301010803" pitchFamily="18" charset="0"/>
            </a:endParaRPr>
          </a:p>
          <a:p>
            <a:r>
              <a:rPr lang="en-ZA" sz="1800" dirty="0">
                <a:effectLst/>
                <a:latin typeface="Calibri" panose="020F0502020204030204" pitchFamily="34" charset="0"/>
                <a:ea typeface="Garamond" panose="02020404030301010803" pitchFamily="18" charset="0"/>
              </a:rPr>
              <a:t>A key aspect of this approach is the focussed feedback which follows each lecture and activity. </a:t>
            </a:r>
            <a:endParaRPr lang="en-GB" dirty="0"/>
          </a:p>
        </p:txBody>
      </p:sp>
      <p:sp>
        <p:nvSpPr>
          <p:cNvPr id="4" name="Slide Number Placeholder 3"/>
          <p:cNvSpPr>
            <a:spLocks noGrp="1"/>
          </p:cNvSpPr>
          <p:nvPr>
            <p:ph type="sldNum" sz="quarter" idx="5"/>
          </p:nvPr>
        </p:nvSpPr>
        <p:spPr/>
        <p:txBody>
          <a:bodyPr/>
          <a:lstStyle/>
          <a:p>
            <a:fld id="{BA6A8D42-E502-4AF0-8797-4AE4185E5234}" type="slidenum">
              <a:rPr lang="en-ZA" smtClean="0"/>
              <a:t>9</a:t>
            </a:fld>
            <a:endParaRPr lang="en-ZA"/>
          </a:p>
        </p:txBody>
      </p:sp>
    </p:spTree>
    <p:extLst>
      <p:ext uri="{BB962C8B-B14F-4D97-AF65-F5344CB8AC3E}">
        <p14:creationId xmlns:p14="http://schemas.microsoft.com/office/powerpoint/2010/main" val="7293758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326BB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61E033-F0FF-7524-41F2-041FC0217A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1740" y="-1"/>
            <a:ext cx="3499937" cy="823515"/>
          </a:xfrm>
          <a:prstGeom prst="rect">
            <a:avLst/>
          </a:prstGeom>
        </p:spPr>
      </p:pic>
      <p:sp>
        <p:nvSpPr>
          <p:cNvPr id="2" name="Title 1">
            <a:extLst>
              <a:ext uri="{FF2B5EF4-FFF2-40B4-BE49-F238E27FC236}">
                <a16:creationId xmlns:a16="http://schemas.microsoft.com/office/drawing/2014/main" id="{B21F95F9-400F-1EC0-9FA5-C2A885E025CE}"/>
              </a:ext>
            </a:extLst>
          </p:cNvPr>
          <p:cNvSpPr>
            <a:spLocks noGrp="1"/>
          </p:cNvSpPr>
          <p:nvPr>
            <p:ph type="ctrTitle" hasCustomPrompt="1"/>
          </p:nvPr>
        </p:nvSpPr>
        <p:spPr>
          <a:xfrm>
            <a:off x="2038350" y="2349500"/>
            <a:ext cx="8629650" cy="1160462"/>
          </a:xfrm>
        </p:spPr>
        <p:txBody>
          <a:bodyPr anchor="b">
            <a:noAutofit/>
          </a:bodyPr>
          <a:lstStyle>
            <a:lvl1pPr algn="ctr">
              <a:defRPr sz="4800" b="1">
                <a:solidFill>
                  <a:schemeClr val="accent2"/>
                </a:solidFill>
                <a:latin typeface="Helvetica" panose="020B0604020202020204" pitchFamily="34" charset="0"/>
                <a:cs typeface="Helvetica" panose="020B0604020202020204" pitchFamily="34" charset="0"/>
              </a:defRPr>
            </a:lvl1pPr>
          </a:lstStyle>
          <a:p>
            <a:r>
              <a:rPr lang="en-US" dirty="0"/>
              <a:t>TITLE</a:t>
            </a:r>
            <a:endParaRPr lang="en-ZA" dirty="0"/>
          </a:p>
        </p:txBody>
      </p:sp>
      <p:sp>
        <p:nvSpPr>
          <p:cNvPr id="3" name="Subtitle 2">
            <a:extLst>
              <a:ext uri="{FF2B5EF4-FFF2-40B4-BE49-F238E27FC236}">
                <a16:creationId xmlns:a16="http://schemas.microsoft.com/office/drawing/2014/main" id="{DB3FB6C4-458B-C9E8-77BD-0E9898395DD7}"/>
              </a:ext>
            </a:extLst>
          </p:cNvPr>
          <p:cNvSpPr>
            <a:spLocks noGrp="1"/>
          </p:cNvSpPr>
          <p:nvPr>
            <p:ph type="subTitle" idx="1"/>
          </p:nvPr>
        </p:nvSpPr>
        <p:spPr>
          <a:xfrm>
            <a:off x="2038350" y="3602038"/>
            <a:ext cx="8629650" cy="98901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ZA" dirty="0"/>
          </a:p>
        </p:txBody>
      </p:sp>
      <p:sp>
        <p:nvSpPr>
          <p:cNvPr id="6" name="Text Placeholder 4">
            <a:extLst>
              <a:ext uri="{FF2B5EF4-FFF2-40B4-BE49-F238E27FC236}">
                <a16:creationId xmlns:a16="http://schemas.microsoft.com/office/drawing/2014/main" id="{8D649AAE-EB86-217D-C8A0-89ABE5CE976E}"/>
              </a:ext>
            </a:extLst>
          </p:cNvPr>
          <p:cNvSpPr>
            <a:spLocks noGrp="1"/>
          </p:cNvSpPr>
          <p:nvPr>
            <p:ph type="body" sz="quarter" idx="11" hasCustomPrompt="1"/>
          </p:nvPr>
        </p:nvSpPr>
        <p:spPr>
          <a:xfrm>
            <a:off x="695325" y="5473226"/>
            <a:ext cx="3200689" cy="403699"/>
          </a:xfrm>
          <a:prstGeom prst="rect">
            <a:avLst/>
          </a:prstGeom>
        </p:spPr>
        <p:txBody>
          <a:bodyPr>
            <a:noAutofit/>
          </a:bodyPr>
          <a:lstStyle>
            <a:lvl1pPr marL="0" indent="0">
              <a:buNone/>
              <a:defRPr sz="2400" b="0">
                <a:ln>
                  <a:noFill/>
                </a:ln>
                <a:solidFill>
                  <a:srgbClr val="F3B329"/>
                </a:solidFill>
                <a:latin typeface="Helvetica" pitchFamily="2" charset="0"/>
              </a:defRPr>
            </a:lvl1pPr>
          </a:lstStyle>
          <a:p>
            <a:pPr lvl="0"/>
            <a:r>
              <a:rPr lang="en-GB" dirty="0"/>
              <a:t>Faculty name</a:t>
            </a:r>
          </a:p>
        </p:txBody>
      </p:sp>
    </p:spTree>
    <p:extLst>
      <p:ext uri="{BB962C8B-B14F-4D97-AF65-F5344CB8AC3E}">
        <p14:creationId xmlns:p14="http://schemas.microsoft.com/office/powerpoint/2010/main" val="2873228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or Xrays -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C65D18-9A45-001D-0702-3D03B6DCD68C}"/>
              </a:ext>
            </a:extLst>
          </p:cNvPr>
          <p:cNvSpPr/>
          <p:nvPr userDrawn="1"/>
        </p:nvSpPr>
        <p:spPr>
          <a:xfrm>
            <a:off x="6320473" y="1397146"/>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82941170-EBB0-0B96-7EAB-34E9ED79C92A}"/>
              </a:ext>
            </a:extLst>
          </p:cNvPr>
          <p:cNvSpPr/>
          <p:nvPr userDrawn="1"/>
        </p:nvSpPr>
        <p:spPr>
          <a:xfrm>
            <a:off x="1929272" y="1381125"/>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1ACF8103-D262-2B3B-536A-6B4D40BEA22B}"/>
              </a:ext>
            </a:extLst>
          </p:cNvPr>
          <p:cNvSpPr>
            <a:spLocks noGrp="1"/>
          </p:cNvSpPr>
          <p:nvPr>
            <p:ph type="title" hasCustomPrompt="1"/>
          </p:nvPr>
        </p:nvSpPr>
        <p:spPr>
          <a:xfrm>
            <a:off x="695325" y="188913"/>
            <a:ext cx="11341100" cy="1116013"/>
          </a:xfrm>
        </p:spPr>
        <p:txBody>
          <a:bodyPr/>
          <a:lstStyle>
            <a:lvl1pPr>
              <a:defRPr/>
            </a:lvl1pPr>
          </a:lstStyle>
          <a:p>
            <a:r>
              <a:rPr lang="en-US" dirty="0"/>
              <a:t>Images or </a:t>
            </a:r>
            <a:r>
              <a:rPr lang="en-US" dirty="0" err="1"/>
              <a:t>xrays</a:t>
            </a:r>
            <a:r>
              <a:rPr lang="en-US" dirty="0"/>
              <a:t> and captions</a:t>
            </a:r>
            <a:endParaRPr lang="en-ZA" dirty="0"/>
          </a:p>
        </p:txBody>
      </p:sp>
      <p:sp>
        <p:nvSpPr>
          <p:cNvPr id="3" name="Text Placeholder 2">
            <a:extLst>
              <a:ext uri="{FF2B5EF4-FFF2-40B4-BE49-F238E27FC236}">
                <a16:creationId xmlns:a16="http://schemas.microsoft.com/office/drawing/2014/main" id="{FD5C9C2A-99E9-8822-21AE-9D7F4750D374}"/>
              </a:ext>
            </a:extLst>
          </p:cNvPr>
          <p:cNvSpPr>
            <a:spLocks noGrp="1"/>
          </p:cNvSpPr>
          <p:nvPr>
            <p:ph type="body" idx="1"/>
          </p:nvPr>
        </p:nvSpPr>
        <p:spPr>
          <a:xfrm>
            <a:off x="1929272" y="4764087"/>
            <a:ext cx="3717925"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F88F48D-4B38-1F11-F584-BACE5BD8BC33}"/>
              </a:ext>
            </a:extLst>
          </p:cNvPr>
          <p:cNvSpPr>
            <a:spLocks noGrp="1"/>
          </p:cNvSpPr>
          <p:nvPr>
            <p:ph sz="half" idx="2"/>
          </p:nvPr>
        </p:nvSpPr>
        <p:spPr>
          <a:xfrm>
            <a:off x="2068945" y="1482725"/>
            <a:ext cx="3417456" cy="2987675"/>
          </a:xfrm>
          <a:prstGeom prst="rect">
            <a:avLst/>
          </a:prstGeom>
        </p:spPr>
        <p:txBody>
          <a:bodyPr/>
          <a:lstStyle/>
          <a:p>
            <a:pPr lvl="0"/>
            <a:endParaRPr lang="en-ZA" dirty="0"/>
          </a:p>
        </p:txBody>
      </p:sp>
      <p:sp>
        <p:nvSpPr>
          <p:cNvPr id="5" name="Text Placeholder 4">
            <a:extLst>
              <a:ext uri="{FF2B5EF4-FFF2-40B4-BE49-F238E27FC236}">
                <a16:creationId xmlns:a16="http://schemas.microsoft.com/office/drawing/2014/main" id="{5486E38E-CC38-4691-756E-F1A99030562A}"/>
              </a:ext>
            </a:extLst>
          </p:cNvPr>
          <p:cNvSpPr>
            <a:spLocks noGrp="1"/>
          </p:cNvSpPr>
          <p:nvPr>
            <p:ph type="body" sz="quarter" idx="3"/>
          </p:nvPr>
        </p:nvSpPr>
        <p:spPr>
          <a:xfrm>
            <a:off x="6330236" y="4764087"/>
            <a:ext cx="3713620"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a:extLst>
              <a:ext uri="{FF2B5EF4-FFF2-40B4-BE49-F238E27FC236}">
                <a16:creationId xmlns:a16="http://schemas.microsoft.com/office/drawing/2014/main" id="{00585F2C-2BF9-5C61-1021-97532BF0D7D3}"/>
              </a:ext>
            </a:extLst>
          </p:cNvPr>
          <p:cNvSpPr>
            <a:spLocks noGrp="1"/>
          </p:cNvSpPr>
          <p:nvPr>
            <p:ph sz="half" idx="13"/>
          </p:nvPr>
        </p:nvSpPr>
        <p:spPr>
          <a:xfrm>
            <a:off x="6428510" y="1482725"/>
            <a:ext cx="3454399" cy="2987675"/>
          </a:xfrm>
          <a:prstGeom prst="rect">
            <a:avLst/>
          </a:prstGeom>
        </p:spPr>
        <p:txBody>
          <a:bodyPr/>
          <a:lstStyle/>
          <a:p>
            <a:pPr lvl="0"/>
            <a:endParaRPr lang="en-ZA" dirty="0"/>
          </a:p>
        </p:txBody>
      </p:sp>
    </p:spTree>
    <p:extLst>
      <p:ext uri="{BB962C8B-B14F-4D97-AF65-F5344CB8AC3E}">
        <p14:creationId xmlns:p14="http://schemas.microsoft.com/office/powerpoint/2010/main" val="2004139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or X rays x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941170-EBB0-0B96-7EAB-34E9ED79C92A}"/>
              </a:ext>
            </a:extLst>
          </p:cNvPr>
          <p:cNvSpPr/>
          <p:nvPr userDrawn="1"/>
        </p:nvSpPr>
        <p:spPr>
          <a:xfrm>
            <a:off x="698620"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1ACF8103-D262-2B3B-536A-6B4D40BEA22B}"/>
              </a:ext>
            </a:extLst>
          </p:cNvPr>
          <p:cNvSpPr>
            <a:spLocks noGrp="1"/>
          </p:cNvSpPr>
          <p:nvPr>
            <p:ph type="title" hasCustomPrompt="1"/>
          </p:nvPr>
        </p:nvSpPr>
        <p:spPr>
          <a:xfrm>
            <a:off x="695325" y="188913"/>
            <a:ext cx="11341100" cy="1116013"/>
          </a:xfrm>
        </p:spPr>
        <p:txBody>
          <a:bodyPr/>
          <a:lstStyle>
            <a:lvl1pPr>
              <a:defRPr/>
            </a:lvl1pPr>
          </a:lstStyle>
          <a:p>
            <a:r>
              <a:rPr lang="en-US" dirty="0"/>
              <a:t>Images or </a:t>
            </a:r>
            <a:r>
              <a:rPr lang="en-US" dirty="0" err="1"/>
              <a:t>xrays</a:t>
            </a:r>
            <a:r>
              <a:rPr lang="en-US" dirty="0"/>
              <a:t> and captions</a:t>
            </a:r>
            <a:endParaRPr lang="en-ZA" dirty="0"/>
          </a:p>
        </p:txBody>
      </p:sp>
      <p:sp>
        <p:nvSpPr>
          <p:cNvPr id="3" name="Text Placeholder 2">
            <a:extLst>
              <a:ext uri="{FF2B5EF4-FFF2-40B4-BE49-F238E27FC236}">
                <a16:creationId xmlns:a16="http://schemas.microsoft.com/office/drawing/2014/main" id="{FD5C9C2A-99E9-8822-21AE-9D7F4750D374}"/>
              </a:ext>
            </a:extLst>
          </p:cNvPr>
          <p:cNvSpPr>
            <a:spLocks noGrp="1"/>
          </p:cNvSpPr>
          <p:nvPr>
            <p:ph type="body" idx="1"/>
          </p:nvPr>
        </p:nvSpPr>
        <p:spPr>
          <a:xfrm>
            <a:off x="695325"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F88F48D-4B38-1F11-F584-BACE5BD8BC33}"/>
              </a:ext>
            </a:extLst>
          </p:cNvPr>
          <p:cNvSpPr>
            <a:spLocks noGrp="1"/>
          </p:cNvSpPr>
          <p:nvPr>
            <p:ph sz="half" idx="2"/>
          </p:nvPr>
        </p:nvSpPr>
        <p:spPr>
          <a:xfrm>
            <a:off x="832691" y="1461943"/>
            <a:ext cx="3124717" cy="2987675"/>
          </a:xfrm>
          <a:prstGeom prst="rect">
            <a:avLst/>
          </a:prstGeom>
        </p:spPr>
        <p:txBody>
          <a:bodyPr/>
          <a:lstStyle/>
          <a:p>
            <a:pPr lvl="0"/>
            <a:endParaRPr lang="en-ZA" dirty="0"/>
          </a:p>
        </p:txBody>
      </p:sp>
      <p:sp>
        <p:nvSpPr>
          <p:cNvPr id="18" name="Rectangle 17">
            <a:extLst>
              <a:ext uri="{FF2B5EF4-FFF2-40B4-BE49-F238E27FC236}">
                <a16:creationId xmlns:a16="http://schemas.microsoft.com/office/drawing/2014/main" id="{93F465C3-6D85-4A4D-498B-0E2B2B815D39}"/>
              </a:ext>
            </a:extLst>
          </p:cNvPr>
          <p:cNvSpPr/>
          <p:nvPr userDrawn="1"/>
        </p:nvSpPr>
        <p:spPr>
          <a:xfrm>
            <a:off x="7959605"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19" name="Text Placeholder 2">
            <a:extLst>
              <a:ext uri="{FF2B5EF4-FFF2-40B4-BE49-F238E27FC236}">
                <a16:creationId xmlns:a16="http://schemas.microsoft.com/office/drawing/2014/main" id="{3B99BD6E-9DAC-95B8-575B-6F8D597D40D2}"/>
              </a:ext>
            </a:extLst>
          </p:cNvPr>
          <p:cNvSpPr>
            <a:spLocks noGrp="1"/>
          </p:cNvSpPr>
          <p:nvPr>
            <p:ph type="body" idx="10"/>
          </p:nvPr>
        </p:nvSpPr>
        <p:spPr>
          <a:xfrm>
            <a:off x="7956310"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Content Placeholder 3">
            <a:extLst>
              <a:ext uri="{FF2B5EF4-FFF2-40B4-BE49-F238E27FC236}">
                <a16:creationId xmlns:a16="http://schemas.microsoft.com/office/drawing/2014/main" id="{452A05F3-FCF7-B594-F5BE-D2415C35BA53}"/>
              </a:ext>
            </a:extLst>
          </p:cNvPr>
          <p:cNvSpPr>
            <a:spLocks noGrp="1"/>
          </p:cNvSpPr>
          <p:nvPr>
            <p:ph sz="half" idx="11"/>
          </p:nvPr>
        </p:nvSpPr>
        <p:spPr>
          <a:xfrm>
            <a:off x="8093676" y="1461943"/>
            <a:ext cx="3124717" cy="2987675"/>
          </a:xfrm>
          <a:prstGeom prst="rect">
            <a:avLst/>
          </a:prstGeom>
        </p:spPr>
        <p:txBody>
          <a:bodyPr/>
          <a:lstStyle/>
          <a:p>
            <a:pPr lvl="0"/>
            <a:endParaRPr lang="en-ZA" dirty="0"/>
          </a:p>
        </p:txBody>
      </p:sp>
      <p:sp>
        <p:nvSpPr>
          <p:cNvPr id="21" name="Rectangle 20">
            <a:extLst>
              <a:ext uri="{FF2B5EF4-FFF2-40B4-BE49-F238E27FC236}">
                <a16:creationId xmlns:a16="http://schemas.microsoft.com/office/drawing/2014/main" id="{2A450F02-04B3-F107-F293-282E56AA307D}"/>
              </a:ext>
            </a:extLst>
          </p:cNvPr>
          <p:cNvSpPr/>
          <p:nvPr userDrawn="1"/>
        </p:nvSpPr>
        <p:spPr>
          <a:xfrm>
            <a:off x="4315006"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22" name="Text Placeholder 2">
            <a:extLst>
              <a:ext uri="{FF2B5EF4-FFF2-40B4-BE49-F238E27FC236}">
                <a16:creationId xmlns:a16="http://schemas.microsoft.com/office/drawing/2014/main" id="{DDC52DFB-3754-DD41-0EB4-A4BD9FD02B70}"/>
              </a:ext>
            </a:extLst>
          </p:cNvPr>
          <p:cNvSpPr>
            <a:spLocks noGrp="1"/>
          </p:cNvSpPr>
          <p:nvPr>
            <p:ph type="body" idx="12"/>
          </p:nvPr>
        </p:nvSpPr>
        <p:spPr>
          <a:xfrm>
            <a:off x="4311711"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Content Placeholder 3">
            <a:extLst>
              <a:ext uri="{FF2B5EF4-FFF2-40B4-BE49-F238E27FC236}">
                <a16:creationId xmlns:a16="http://schemas.microsoft.com/office/drawing/2014/main" id="{9ED3AB83-DA6D-6017-7671-891BF8899440}"/>
              </a:ext>
            </a:extLst>
          </p:cNvPr>
          <p:cNvSpPr>
            <a:spLocks noGrp="1"/>
          </p:cNvSpPr>
          <p:nvPr>
            <p:ph sz="half" idx="13"/>
          </p:nvPr>
        </p:nvSpPr>
        <p:spPr>
          <a:xfrm>
            <a:off x="4449077" y="1461943"/>
            <a:ext cx="3124717" cy="2987675"/>
          </a:xfrm>
          <a:prstGeom prst="rect">
            <a:avLst/>
          </a:prstGeom>
        </p:spPr>
        <p:txBody>
          <a:bodyPr/>
          <a:lstStyle/>
          <a:p>
            <a:pPr lvl="0"/>
            <a:endParaRPr lang="en-ZA" dirty="0"/>
          </a:p>
        </p:txBody>
      </p:sp>
    </p:spTree>
    <p:extLst>
      <p:ext uri="{BB962C8B-B14F-4D97-AF65-F5344CB8AC3E}">
        <p14:creationId xmlns:p14="http://schemas.microsoft.com/office/powerpoint/2010/main" val="3070574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24B1-8D8E-553E-B402-69D7D54E132B}"/>
              </a:ext>
            </a:extLst>
          </p:cNvPr>
          <p:cNvSpPr>
            <a:spLocks noGrp="1"/>
          </p:cNvSpPr>
          <p:nvPr>
            <p:ph type="title" hasCustomPrompt="1"/>
          </p:nvPr>
        </p:nvSpPr>
        <p:spPr>
          <a:xfrm>
            <a:off x="695325" y="188913"/>
            <a:ext cx="10656888" cy="1116012"/>
          </a:xfrm>
        </p:spPr>
        <p:txBody>
          <a:bodyPr/>
          <a:lstStyle>
            <a:lvl1pPr>
              <a:defRPr/>
            </a:lvl1pPr>
          </a:lstStyle>
          <a:p>
            <a:r>
              <a:rPr lang="en-US" dirty="0"/>
              <a:t>Table heading </a:t>
            </a:r>
            <a:endParaRPr lang="en-ZA" dirty="0"/>
          </a:p>
        </p:txBody>
      </p:sp>
      <p:sp>
        <p:nvSpPr>
          <p:cNvPr id="4" name="Table Placeholder 3">
            <a:extLst>
              <a:ext uri="{FF2B5EF4-FFF2-40B4-BE49-F238E27FC236}">
                <a16:creationId xmlns:a16="http://schemas.microsoft.com/office/drawing/2014/main" id="{FF3E83C3-C902-C7F1-B628-B69015E38EE4}"/>
              </a:ext>
            </a:extLst>
          </p:cNvPr>
          <p:cNvSpPr>
            <a:spLocks noGrp="1"/>
          </p:cNvSpPr>
          <p:nvPr>
            <p:ph type="tbl" sz="quarter" idx="10"/>
          </p:nvPr>
        </p:nvSpPr>
        <p:spPr>
          <a:xfrm>
            <a:off x="695325" y="2233245"/>
            <a:ext cx="10656888" cy="3643679"/>
          </a:xfrm>
        </p:spPr>
        <p:txBody>
          <a:bodyPr/>
          <a:lstStyle/>
          <a:p>
            <a:endParaRPr lang="en-ZA" dirty="0"/>
          </a:p>
        </p:txBody>
      </p:sp>
      <p:sp>
        <p:nvSpPr>
          <p:cNvPr id="6" name="Text Placeholder 5">
            <a:extLst>
              <a:ext uri="{FF2B5EF4-FFF2-40B4-BE49-F238E27FC236}">
                <a16:creationId xmlns:a16="http://schemas.microsoft.com/office/drawing/2014/main" id="{E0959375-3D9E-EA1C-4E8A-82E055181ECB}"/>
              </a:ext>
            </a:extLst>
          </p:cNvPr>
          <p:cNvSpPr>
            <a:spLocks noGrp="1"/>
          </p:cNvSpPr>
          <p:nvPr>
            <p:ph type="body" sz="quarter" idx="11" hasCustomPrompt="1"/>
          </p:nvPr>
        </p:nvSpPr>
        <p:spPr>
          <a:xfrm>
            <a:off x="695325" y="1376363"/>
            <a:ext cx="10656888" cy="698622"/>
          </a:xfrm>
        </p:spPr>
        <p:txBody>
          <a:bodyPr>
            <a:normAutofit/>
          </a:bodyPr>
          <a:lstStyle>
            <a:lvl1pPr marL="0" indent="0">
              <a:buNone/>
              <a:defRPr sz="20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edit Master text styles Click to edit Master text styles</a:t>
            </a:r>
            <a:endParaRPr lang="en-ZA" dirty="0"/>
          </a:p>
          <a:p>
            <a:pPr lvl="0"/>
            <a:endParaRPr lang="en-ZA" dirty="0"/>
          </a:p>
        </p:txBody>
      </p:sp>
    </p:spTree>
    <p:extLst>
      <p:ext uri="{BB962C8B-B14F-4D97-AF65-F5344CB8AC3E}">
        <p14:creationId xmlns:p14="http://schemas.microsoft.com/office/powerpoint/2010/main" val="3554311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0C57-4FAD-9D2C-F1B9-F9040204FC31}"/>
              </a:ext>
            </a:extLst>
          </p:cNvPr>
          <p:cNvSpPr>
            <a:spLocks noGrp="1"/>
          </p:cNvSpPr>
          <p:nvPr>
            <p:ph type="title" hasCustomPrompt="1"/>
          </p:nvPr>
        </p:nvSpPr>
        <p:spPr>
          <a:xfrm>
            <a:off x="695325" y="188913"/>
            <a:ext cx="9114500" cy="1116012"/>
          </a:xfrm>
        </p:spPr>
        <p:txBody>
          <a:bodyPr/>
          <a:lstStyle>
            <a:lvl1pPr>
              <a:defRPr/>
            </a:lvl1pPr>
          </a:lstStyle>
          <a:p>
            <a:r>
              <a:rPr lang="en-US" dirty="0"/>
              <a:t>Practical exercise – case study</a:t>
            </a:r>
            <a:endParaRPr lang="en-ZA" dirty="0"/>
          </a:p>
        </p:txBody>
      </p:sp>
      <p:sp>
        <p:nvSpPr>
          <p:cNvPr id="6" name="Text Placeholder 5">
            <a:extLst>
              <a:ext uri="{FF2B5EF4-FFF2-40B4-BE49-F238E27FC236}">
                <a16:creationId xmlns:a16="http://schemas.microsoft.com/office/drawing/2014/main" id="{134B04F1-B7CB-95C9-62F0-A7EACCE7DC49}"/>
              </a:ext>
            </a:extLst>
          </p:cNvPr>
          <p:cNvSpPr>
            <a:spLocks noGrp="1"/>
          </p:cNvSpPr>
          <p:nvPr>
            <p:ph type="body" sz="quarter" idx="10"/>
          </p:nvPr>
        </p:nvSpPr>
        <p:spPr>
          <a:xfrm>
            <a:off x="5270500" y="1376363"/>
            <a:ext cx="6081713" cy="4500562"/>
          </a:xfrm>
        </p:spPr>
        <p:txBody>
          <a:bodyPr/>
          <a:lstStyle>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Picture Placeholder 7">
            <a:extLst>
              <a:ext uri="{FF2B5EF4-FFF2-40B4-BE49-F238E27FC236}">
                <a16:creationId xmlns:a16="http://schemas.microsoft.com/office/drawing/2014/main" id="{546D31A8-D67D-C220-8AEE-4BBA7D4FA37C}"/>
              </a:ext>
            </a:extLst>
          </p:cNvPr>
          <p:cNvSpPr>
            <a:spLocks noGrp="1"/>
          </p:cNvSpPr>
          <p:nvPr>
            <p:ph type="pic" sz="quarter" idx="11"/>
          </p:nvPr>
        </p:nvSpPr>
        <p:spPr>
          <a:xfrm>
            <a:off x="695325" y="1392238"/>
            <a:ext cx="4394200" cy="4484687"/>
          </a:xfrm>
        </p:spPr>
        <p:txBody>
          <a:bodyPr/>
          <a:lstStyle/>
          <a:p>
            <a:endParaRPr lang="en-ZA"/>
          </a:p>
        </p:txBody>
      </p:sp>
      <p:pic>
        <p:nvPicPr>
          <p:cNvPr id="5" name="Picture 4" descr="A blue icon of a doctor at a podium&#10;&#10;Description automatically generated">
            <a:extLst>
              <a:ext uri="{FF2B5EF4-FFF2-40B4-BE49-F238E27FC236}">
                <a16:creationId xmlns:a16="http://schemas.microsoft.com/office/drawing/2014/main" id="{0227FC1A-DEAF-01A0-2D2E-2F3B08CC3FA9}"/>
              </a:ext>
            </a:extLst>
          </p:cNvPr>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r="34393"/>
          <a:stretch/>
        </p:blipFill>
        <p:spPr>
          <a:xfrm>
            <a:off x="10050560" y="188913"/>
            <a:ext cx="1301653" cy="1116012"/>
          </a:xfrm>
          <a:prstGeom prst="rect">
            <a:avLst/>
          </a:prstGeom>
        </p:spPr>
      </p:pic>
    </p:spTree>
    <p:extLst>
      <p:ext uri="{BB962C8B-B14F-4D97-AF65-F5344CB8AC3E}">
        <p14:creationId xmlns:p14="http://schemas.microsoft.com/office/powerpoint/2010/main" val="2165821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ectur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lstStyle>
            <a:lvl1pPr>
              <a:defRPr/>
            </a:lvl1pPr>
          </a:lstStyle>
          <a:p>
            <a:r>
              <a:rPr lang="en-US" dirty="0"/>
              <a:t>Lecture style</a:t>
            </a:r>
            <a:endParaRPr lang="en-ZA" dirty="0"/>
          </a:p>
        </p:txBody>
      </p:sp>
      <p:pic>
        <p:nvPicPr>
          <p:cNvPr id="7" name="Picture 6">
            <a:extLst>
              <a:ext uri="{FF2B5EF4-FFF2-40B4-BE49-F238E27FC236}">
                <a16:creationId xmlns:a16="http://schemas.microsoft.com/office/drawing/2014/main" id="{1C503B37-E2FC-1714-54B4-7387E111A129}"/>
              </a:ext>
            </a:extLst>
          </p:cNvPr>
          <p:cNvPicPr>
            <a:picLocks noChangeAspect="1"/>
          </p:cNvPicPr>
          <p:nvPr userDrawn="1"/>
        </p:nvPicPr>
        <p:blipFill rotWithShape="1">
          <a:blip r:embed="rId2">
            <a:duotone>
              <a:schemeClr val="accent1">
                <a:shade val="45000"/>
                <a:satMod val="135000"/>
              </a:schemeClr>
              <a:prstClr val="white"/>
            </a:duotone>
          </a:blip>
          <a:srcRect l="4031" t="7508" r="5188" b="11998"/>
          <a:stretch/>
        </p:blipFill>
        <p:spPr>
          <a:xfrm>
            <a:off x="10212127" y="338765"/>
            <a:ext cx="1207433" cy="966160"/>
          </a:xfrm>
          <a:prstGeom prst="rect">
            <a:avLst/>
          </a:prstGeom>
        </p:spPr>
      </p:pic>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spTree>
    <p:extLst>
      <p:ext uri="{BB962C8B-B14F-4D97-AF65-F5344CB8AC3E}">
        <p14:creationId xmlns:p14="http://schemas.microsoft.com/office/powerpoint/2010/main" val="3686574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ork in pai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lstStyle>
            <a:lvl1pPr>
              <a:defRPr/>
            </a:lvl1pPr>
          </a:lstStyle>
          <a:p>
            <a:r>
              <a:rPr lang="en-ZA" dirty="0"/>
              <a:t>Activity - work in pairs</a:t>
            </a:r>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8FD5ECEA-105A-F662-F644-31B10FC9325F}"/>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47288" y="188913"/>
            <a:ext cx="1304925" cy="1116012"/>
          </a:xfrm>
          <a:prstGeom prst="rect">
            <a:avLst/>
          </a:prstGeom>
        </p:spPr>
      </p:pic>
    </p:spTree>
    <p:extLst>
      <p:ext uri="{BB962C8B-B14F-4D97-AF65-F5344CB8AC3E}">
        <p14:creationId xmlns:p14="http://schemas.microsoft.com/office/powerpoint/2010/main" val="2843770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ole pl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lstStyle>
            <a:lvl1pPr>
              <a:defRPr/>
            </a:lvl1pPr>
          </a:lstStyle>
          <a:p>
            <a:r>
              <a:rPr lang="en-ZA" dirty="0"/>
              <a:t>Activity – role play</a:t>
            </a:r>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F76048AE-A945-4FF5-357E-7C06ADBB068D}"/>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67950" y="188913"/>
            <a:ext cx="1084263" cy="1084263"/>
          </a:xfrm>
          <a:prstGeom prst="rect">
            <a:avLst/>
          </a:prstGeom>
        </p:spPr>
      </p:pic>
    </p:spTree>
    <p:extLst>
      <p:ext uri="{BB962C8B-B14F-4D97-AF65-F5344CB8AC3E}">
        <p14:creationId xmlns:p14="http://schemas.microsoft.com/office/powerpoint/2010/main" val="3871535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mall grou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lstStyle>
            <a:lvl1pPr>
              <a:defRPr/>
            </a:lvl1pPr>
          </a:lstStyle>
          <a:p>
            <a:r>
              <a:rPr lang="en-US" dirty="0"/>
              <a:t>Activity – discuss in small groups</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596E9AF6-B0A0-E30E-CFFE-AED1F07A01A9}"/>
              </a:ext>
            </a:extLst>
          </p:cNvPr>
          <p:cNvPicPr>
            <a:picLocks noChangeAspect="1"/>
          </p:cNvPicPr>
          <p:nvPr userDrawn="1"/>
        </p:nvPicPr>
        <p:blipFill rotWithShape="1">
          <a:blip r:embed="rId2">
            <a:duotone>
              <a:schemeClr val="accent1">
                <a:shade val="45000"/>
                <a:satMod val="135000"/>
              </a:schemeClr>
              <a:prstClr val="white"/>
            </a:duotone>
          </a:blip>
          <a:srcRect t="8537"/>
          <a:stretch/>
        </p:blipFill>
        <p:spPr>
          <a:xfrm>
            <a:off x="9592344" y="188913"/>
            <a:ext cx="1759869" cy="1116012"/>
          </a:xfrm>
          <a:prstGeom prst="rect">
            <a:avLst/>
          </a:prstGeom>
        </p:spPr>
      </p:pic>
    </p:spTree>
    <p:extLst>
      <p:ext uri="{BB962C8B-B14F-4D97-AF65-F5344CB8AC3E}">
        <p14:creationId xmlns:p14="http://schemas.microsoft.com/office/powerpoint/2010/main" val="12669207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grou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lstStyle>
            <a:lvl1pPr>
              <a:defRPr/>
            </a:lvl1pPr>
          </a:lstStyle>
          <a:p>
            <a:r>
              <a:rPr lang="en-US" dirty="0"/>
              <a:t>Activity – large group discussion</a:t>
            </a:r>
            <a:endParaRPr lang="en-ZA" dirty="0"/>
          </a:p>
        </p:txBody>
      </p:sp>
      <p:sp>
        <p:nvSpPr>
          <p:cNvPr id="3" name="Footer Placeholder 2">
            <a:extLst>
              <a:ext uri="{FF2B5EF4-FFF2-40B4-BE49-F238E27FC236}">
                <a16:creationId xmlns:a16="http://schemas.microsoft.com/office/drawing/2014/main" id="{D127EC0A-0D18-FE3C-B415-33D69FE5AD6B}"/>
              </a:ext>
            </a:extLst>
          </p:cNvPr>
          <p:cNvSpPr>
            <a:spLocks noGrp="1"/>
          </p:cNvSpPr>
          <p:nvPr>
            <p:ph type="ftr" sz="quarter" idx="10"/>
          </p:nvPr>
        </p:nvSpPr>
        <p:spPr>
          <a:xfrm>
            <a:off x="2717321" y="6308726"/>
            <a:ext cx="7953821" cy="419726"/>
          </a:xfrm>
          <a:prstGeom prst="rect">
            <a:avLst/>
          </a:prstGeom>
        </p:spPr>
        <p:txBody>
          <a:bodyPr/>
          <a:lstStyle/>
          <a:p>
            <a:r>
              <a:rPr lang="en-ZA"/>
              <a:t>TITLE OF THE MODULE </a:t>
            </a:r>
            <a:endParaRPr lang="en-ZA" dirty="0"/>
          </a:p>
        </p:txBody>
      </p:sp>
      <p:sp>
        <p:nvSpPr>
          <p:cNvPr id="4" name="Slide Number Placeholder 3">
            <a:extLst>
              <a:ext uri="{FF2B5EF4-FFF2-40B4-BE49-F238E27FC236}">
                <a16:creationId xmlns:a16="http://schemas.microsoft.com/office/drawing/2014/main" id="{5EEEFFA6-7B27-B1B4-E287-A3FAC73871B7}"/>
              </a:ext>
            </a:extLst>
          </p:cNvPr>
          <p:cNvSpPr>
            <a:spLocks noGrp="1"/>
          </p:cNvSpPr>
          <p:nvPr>
            <p:ph type="sldNum" sz="quarter" idx="11"/>
          </p:nvPr>
        </p:nvSpPr>
        <p:spPr>
          <a:xfrm>
            <a:off x="11419560" y="6308726"/>
            <a:ext cx="616865" cy="433388"/>
          </a:xfrm>
          <a:prstGeom prst="rect">
            <a:avLst/>
          </a:prstGeom>
        </p:spPr>
        <p:txBody>
          <a:bodyPr/>
          <a:lstStyle/>
          <a:p>
            <a:r>
              <a:rPr lang="en-ZA"/>
              <a:t>| </a:t>
            </a:r>
            <a:fld id="{85FBEC4C-3780-454A-B619-D959358895F7}" type="slidenum">
              <a:rPr lang="en-ZA" smtClean="0"/>
              <a:pPr/>
              <a:t>‹#›</a:t>
            </a:fld>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9FE56B36-F0DC-A03D-2225-BBEBE7BC9E59}"/>
              </a:ext>
            </a:extLst>
          </p:cNvPr>
          <p:cNvPicPr>
            <a:picLocks noChangeAspect="1"/>
          </p:cNvPicPr>
          <p:nvPr userDrawn="1"/>
        </p:nvPicPr>
        <p:blipFill>
          <a:blip r:embed="rId2">
            <a:duotone>
              <a:schemeClr val="accent1">
                <a:shade val="45000"/>
                <a:satMod val="135000"/>
              </a:schemeClr>
              <a:prstClr val="white"/>
            </a:duotone>
          </a:blip>
          <a:stretch>
            <a:fillRect/>
          </a:stretch>
        </p:blipFill>
        <p:spPr>
          <a:xfrm flipH="1">
            <a:off x="9636666" y="399497"/>
            <a:ext cx="1715547" cy="905428"/>
          </a:xfrm>
          <a:prstGeom prst="rect">
            <a:avLst/>
          </a:prstGeom>
        </p:spPr>
      </p:pic>
    </p:spTree>
    <p:extLst>
      <p:ext uri="{BB962C8B-B14F-4D97-AF65-F5344CB8AC3E}">
        <p14:creationId xmlns:p14="http://schemas.microsoft.com/office/powerpoint/2010/main" val="3182446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view (te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lstStyle>
            <a:lvl1pPr>
              <a:defRPr/>
            </a:lvl1pPr>
          </a:lstStyle>
          <a:p>
            <a:r>
              <a:rPr lang="en-US" dirty="0"/>
              <a:t>Activity – review (test)</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28B9AA5-92AE-B03A-3D1A-4BE70C3D73A7}"/>
              </a:ext>
            </a:extLst>
          </p:cNvPr>
          <p:cNvPicPr>
            <a:picLocks noChangeAspect="1"/>
          </p:cNvPicPr>
          <p:nvPr userDrawn="1"/>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GlowEdges/>
                    </a14:imgEffect>
                  </a14:imgLayer>
                </a14:imgProps>
              </a:ext>
            </a:extLst>
          </a:blip>
          <a:stretch>
            <a:fillRect/>
          </a:stretch>
        </p:blipFill>
        <p:spPr>
          <a:xfrm>
            <a:off x="10236201" y="175524"/>
            <a:ext cx="1116012" cy="1116012"/>
          </a:xfrm>
          <a:prstGeom prst="rect">
            <a:avLst/>
          </a:prstGeom>
        </p:spPr>
      </p:pic>
    </p:spTree>
    <p:extLst>
      <p:ext uri="{BB962C8B-B14F-4D97-AF65-F5344CB8AC3E}">
        <p14:creationId xmlns:p14="http://schemas.microsoft.com/office/powerpoint/2010/main" val="2544564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CDEAF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6540E-F18A-AA26-B95D-AE59F9792817}"/>
              </a:ext>
            </a:extLst>
          </p:cNvPr>
          <p:cNvSpPr>
            <a:spLocks noGrp="1"/>
          </p:cNvSpPr>
          <p:nvPr>
            <p:ph type="title" hasCustomPrompt="1"/>
          </p:nvPr>
        </p:nvSpPr>
        <p:spPr>
          <a:xfrm>
            <a:off x="695325" y="1381127"/>
            <a:ext cx="10656888" cy="1699473"/>
          </a:xfrm>
        </p:spPr>
        <p:txBody>
          <a:bodyPr anchor="b"/>
          <a:lstStyle>
            <a:lvl1pPr algn="ctr">
              <a:defRPr sz="6000" b="1" baseline="0">
                <a:solidFill>
                  <a:schemeClr val="accent2"/>
                </a:solidFill>
              </a:defRPr>
            </a:lvl1pPr>
          </a:lstStyle>
          <a:p>
            <a:r>
              <a:rPr lang="en-US" dirty="0"/>
              <a:t>New section</a:t>
            </a:r>
            <a:endParaRPr lang="en-ZA" dirty="0"/>
          </a:p>
        </p:txBody>
      </p:sp>
      <p:sp>
        <p:nvSpPr>
          <p:cNvPr id="10" name="Rectangle 9">
            <a:extLst>
              <a:ext uri="{FF2B5EF4-FFF2-40B4-BE49-F238E27FC236}">
                <a16:creationId xmlns:a16="http://schemas.microsoft.com/office/drawing/2014/main" id="{9AED0B04-5FAA-79D6-F2BC-70BCDF5BF24E}"/>
              </a:ext>
            </a:extLst>
          </p:cNvPr>
          <p:cNvSpPr/>
          <p:nvPr userDrawn="1"/>
        </p:nvSpPr>
        <p:spPr>
          <a:xfrm rot="5400000">
            <a:off x="6046401" y="712398"/>
            <a:ext cx="99203" cy="12192002"/>
          </a:xfrm>
          <a:prstGeom prst="rect">
            <a:avLst/>
          </a:prstGeom>
          <a:solidFill>
            <a:srgbClr val="043673"/>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0ACD742-54D8-7F91-795A-1DFC64D261D0}"/>
              </a:ext>
            </a:extLst>
          </p:cNvPr>
          <p:cNvSpPr/>
          <p:nvPr userDrawn="1"/>
        </p:nvSpPr>
        <p:spPr>
          <a:xfrm rot="5400000">
            <a:off x="6067849" y="640998"/>
            <a:ext cx="43598" cy="12192000"/>
          </a:xfrm>
          <a:prstGeom prst="rect">
            <a:avLst/>
          </a:prstGeom>
          <a:solidFill>
            <a:srgbClr val="FCB814"/>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331252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clusion -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F16A8-C606-E608-0BD2-DF1942C93198}"/>
              </a:ext>
            </a:extLst>
          </p:cNvPr>
          <p:cNvSpPr>
            <a:spLocks noGrp="1"/>
          </p:cNvSpPr>
          <p:nvPr>
            <p:ph type="title" hasCustomPrompt="1"/>
          </p:nvPr>
        </p:nvSpPr>
        <p:spPr/>
        <p:txBody>
          <a:bodyPr/>
          <a:lstStyle>
            <a:lvl1pPr>
              <a:defRPr/>
            </a:lvl1pPr>
          </a:lstStyle>
          <a:p>
            <a:r>
              <a:rPr lang="en-US" dirty="0"/>
              <a:t>Conclusion - key learning points</a:t>
            </a:r>
            <a:endParaRPr lang="en-ZA" dirty="0"/>
          </a:p>
        </p:txBody>
      </p:sp>
      <p:sp>
        <p:nvSpPr>
          <p:cNvPr id="6" name="Text Placeholder 5">
            <a:extLst>
              <a:ext uri="{FF2B5EF4-FFF2-40B4-BE49-F238E27FC236}">
                <a16:creationId xmlns:a16="http://schemas.microsoft.com/office/drawing/2014/main" id="{781BFE8D-88C6-9873-FA7C-DFE7B6C26B1F}"/>
              </a:ext>
            </a:extLst>
          </p:cNvPr>
          <p:cNvSpPr>
            <a:spLocks noGrp="1"/>
          </p:cNvSpPr>
          <p:nvPr>
            <p:ph type="body" sz="quarter" idx="10"/>
          </p:nvPr>
        </p:nvSpPr>
        <p:spPr/>
        <p:txBody>
          <a:bodyPr/>
          <a:lstStyle>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8" name="Picture 7" descr="A blue key on a black background&#10;&#10;Description automatically generated">
            <a:extLst>
              <a:ext uri="{FF2B5EF4-FFF2-40B4-BE49-F238E27FC236}">
                <a16:creationId xmlns:a16="http://schemas.microsoft.com/office/drawing/2014/main" id="{8EBD6E50-B227-E5EA-E129-72F07C700A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73881" y="207759"/>
            <a:ext cx="1078320" cy="1078320"/>
          </a:xfrm>
          <a:prstGeom prst="rect">
            <a:avLst/>
          </a:prstGeom>
        </p:spPr>
      </p:pic>
    </p:spTree>
    <p:extLst>
      <p:ext uri="{BB962C8B-B14F-4D97-AF65-F5344CB8AC3E}">
        <p14:creationId xmlns:p14="http://schemas.microsoft.com/office/powerpoint/2010/main" val="26673398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lstStyle>
            <a:lvl1pPr>
              <a:defRPr/>
            </a:lvl1pPr>
          </a:lstStyle>
          <a:p>
            <a:r>
              <a:rPr lang="en-US" dirty="0"/>
              <a:t>Wrap up and questions</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DCE3EB84-E5FF-C812-FA81-B4BE059B8CAC}"/>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229724" y="226332"/>
            <a:ext cx="1122489" cy="1078593"/>
          </a:xfrm>
          <a:prstGeom prst="rect">
            <a:avLst/>
          </a:prstGeom>
        </p:spPr>
      </p:pic>
    </p:spTree>
    <p:extLst>
      <p:ext uri="{BB962C8B-B14F-4D97-AF65-F5344CB8AC3E}">
        <p14:creationId xmlns:p14="http://schemas.microsoft.com/office/powerpoint/2010/main" val="40311789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ext u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lstStyle>
            <a:lvl1pPr>
              <a:defRPr/>
            </a:lvl1pPr>
          </a:lstStyle>
          <a:p>
            <a:r>
              <a:rPr lang="en-US" dirty="0"/>
              <a:t>Next up….</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B6AF74F0-3035-DAEF-2FE6-2429D8997F58}"/>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36201" y="188913"/>
            <a:ext cx="1116012" cy="1116012"/>
          </a:xfrm>
          <a:prstGeom prst="rect">
            <a:avLst/>
          </a:prstGeom>
        </p:spPr>
      </p:pic>
    </p:spTree>
    <p:extLst>
      <p:ext uri="{BB962C8B-B14F-4D97-AF65-F5344CB8AC3E}">
        <p14:creationId xmlns:p14="http://schemas.microsoft.com/office/powerpoint/2010/main" val="37390038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B593-AA9E-0F3E-9859-003C1847E3E1}"/>
              </a:ext>
            </a:extLst>
          </p:cNvPr>
          <p:cNvSpPr>
            <a:spLocks noGrp="1"/>
          </p:cNvSpPr>
          <p:nvPr>
            <p:ph type="title" hasCustomPrompt="1"/>
          </p:nvPr>
        </p:nvSpPr>
        <p:spPr/>
        <p:txBody>
          <a:bodyPr/>
          <a:lstStyle>
            <a:lvl1pPr>
              <a:defRPr/>
            </a:lvl1pPr>
          </a:lstStyle>
          <a:p>
            <a:r>
              <a:rPr lang="en-US" dirty="0"/>
              <a:t>Title and blank slide</a:t>
            </a:r>
            <a:endParaRPr lang="en-ZA" dirty="0"/>
          </a:p>
        </p:txBody>
      </p:sp>
    </p:spTree>
    <p:extLst>
      <p:ext uri="{BB962C8B-B14F-4D97-AF65-F5344CB8AC3E}">
        <p14:creationId xmlns:p14="http://schemas.microsoft.com/office/powerpoint/2010/main" val="21499567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43488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326BB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61E033-F0FF-7524-41F2-041FC0217A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1740" y="-1"/>
            <a:ext cx="3499937" cy="823515"/>
          </a:xfrm>
          <a:prstGeom prst="rect">
            <a:avLst/>
          </a:prstGeom>
        </p:spPr>
      </p:pic>
      <p:sp>
        <p:nvSpPr>
          <p:cNvPr id="2" name="Title 1">
            <a:extLst>
              <a:ext uri="{FF2B5EF4-FFF2-40B4-BE49-F238E27FC236}">
                <a16:creationId xmlns:a16="http://schemas.microsoft.com/office/drawing/2014/main" id="{B21F95F9-400F-1EC0-9FA5-C2A885E025CE}"/>
              </a:ext>
            </a:extLst>
          </p:cNvPr>
          <p:cNvSpPr>
            <a:spLocks noGrp="1"/>
          </p:cNvSpPr>
          <p:nvPr>
            <p:ph type="ctrTitle" hasCustomPrompt="1"/>
          </p:nvPr>
        </p:nvSpPr>
        <p:spPr>
          <a:xfrm>
            <a:off x="2038350" y="2349500"/>
            <a:ext cx="8629650" cy="1160462"/>
          </a:xfrm>
        </p:spPr>
        <p:txBody>
          <a:bodyPr anchor="b">
            <a:noAutofit/>
          </a:bodyPr>
          <a:lstStyle>
            <a:lvl1pPr algn="ctr">
              <a:defRPr sz="4800" b="1">
                <a:solidFill>
                  <a:schemeClr val="accent2"/>
                </a:solidFill>
                <a:latin typeface="Helvetica" panose="020B0604020202020204" pitchFamily="34" charset="0"/>
                <a:cs typeface="Helvetica" panose="020B0604020202020204" pitchFamily="34" charset="0"/>
              </a:defRPr>
            </a:lvl1pPr>
          </a:lstStyle>
          <a:p>
            <a:r>
              <a:rPr lang="en-US" dirty="0"/>
              <a:t>TITLE</a:t>
            </a:r>
            <a:endParaRPr lang="en-ZA" dirty="0"/>
          </a:p>
        </p:txBody>
      </p:sp>
      <p:sp>
        <p:nvSpPr>
          <p:cNvPr id="3" name="Subtitle 2">
            <a:extLst>
              <a:ext uri="{FF2B5EF4-FFF2-40B4-BE49-F238E27FC236}">
                <a16:creationId xmlns:a16="http://schemas.microsoft.com/office/drawing/2014/main" id="{DB3FB6C4-458B-C9E8-77BD-0E9898395DD7}"/>
              </a:ext>
            </a:extLst>
          </p:cNvPr>
          <p:cNvSpPr>
            <a:spLocks noGrp="1"/>
          </p:cNvSpPr>
          <p:nvPr>
            <p:ph type="subTitle" idx="1"/>
          </p:nvPr>
        </p:nvSpPr>
        <p:spPr>
          <a:xfrm>
            <a:off x="2038350" y="3602038"/>
            <a:ext cx="8629650" cy="98901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ZA" dirty="0"/>
          </a:p>
        </p:txBody>
      </p:sp>
      <p:sp>
        <p:nvSpPr>
          <p:cNvPr id="6" name="Text Placeholder 4">
            <a:extLst>
              <a:ext uri="{FF2B5EF4-FFF2-40B4-BE49-F238E27FC236}">
                <a16:creationId xmlns:a16="http://schemas.microsoft.com/office/drawing/2014/main" id="{8D649AAE-EB86-217D-C8A0-89ABE5CE976E}"/>
              </a:ext>
            </a:extLst>
          </p:cNvPr>
          <p:cNvSpPr>
            <a:spLocks noGrp="1"/>
          </p:cNvSpPr>
          <p:nvPr>
            <p:ph type="body" sz="quarter" idx="11" hasCustomPrompt="1"/>
          </p:nvPr>
        </p:nvSpPr>
        <p:spPr>
          <a:xfrm>
            <a:off x="695325" y="5473226"/>
            <a:ext cx="3200689" cy="403699"/>
          </a:xfrm>
          <a:prstGeom prst="rect">
            <a:avLst/>
          </a:prstGeom>
        </p:spPr>
        <p:txBody>
          <a:bodyPr>
            <a:noAutofit/>
          </a:bodyPr>
          <a:lstStyle>
            <a:lvl1pPr marL="0" indent="0">
              <a:buNone/>
              <a:defRPr sz="2400" b="0">
                <a:ln>
                  <a:noFill/>
                </a:ln>
                <a:solidFill>
                  <a:srgbClr val="F3B329"/>
                </a:solidFill>
                <a:latin typeface="Helvetica" pitchFamily="2" charset="0"/>
              </a:defRPr>
            </a:lvl1pPr>
          </a:lstStyle>
          <a:p>
            <a:pPr lvl="0"/>
            <a:r>
              <a:rPr lang="en-GB" dirty="0"/>
              <a:t>Faculty name</a:t>
            </a:r>
          </a:p>
        </p:txBody>
      </p:sp>
    </p:spTree>
    <p:extLst>
      <p:ext uri="{BB962C8B-B14F-4D97-AF65-F5344CB8AC3E}">
        <p14:creationId xmlns:p14="http://schemas.microsoft.com/office/powerpoint/2010/main" val="27895116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CDEAF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6540E-F18A-AA26-B95D-AE59F9792817}"/>
              </a:ext>
            </a:extLst>
          </p:cNvPr>
          <p:cNvSpPr>
            <a:spLocks noGrp="1"/>
          </p:cNvSpPr>
          <p:nvPr>
            <p:ph type="title" hasCustomPrompt="1"/>
          </p:nvPr>
        </p:nvSpPr>
        <p:spPr>
          <a:xfrm>
            <a:off x="695325" y="1381127"/>
            <a:ext cx="10656888" cy="1699473"/>
          </a:xfrm>
        </p:spPr>
        <p:txBody>
          <a:bodyPr anchor="b"/>
          <a:lstStyle>
            <a:lvl1pPr algn="ctr">
              <a:defRPr sz="6000" b="1" baseline="0">
                <a:solidFill>
                  <a:schemeClr val="accent2"/>
                </a:solidFill>
              </a:defRPr>
            </a:lvl1pPr>
          </a:lstStyle>
          <a:p>
            <a:r>
              <a:rPr lang="en-US" dirty="0"/>
              <a:t>New section</a:t>
            </a:r>
            <a:endParaRPr lang="en-ZA" dirty="0"/>
          </a:p>
        </p:txBody>
      </p:sp>
      <p:sp>
        <p:nvSpPr>
          <p:cNvPr id="10" name="Rectangle 9">
            <a:extLst>
              <a:ext uri="{FF2B5EF4-FFF2-40B4-BE49-F238E27FC236}">
                <a16:creationId xmlns:a16="http://schemas.microsoft.com/office/drawing/2014/main" id="{9AED0B04-5FAA-79D6-F2BC-70BCDF5BF24E}"/>
              </a:ext>
            </a:extLst>
          </p:cNvPr>
          <p:cNvSpPr/>
          <p:nvPr userDrawn="1"/>
        </p:nvSpPr>
        <p:spPr>
          <a:xfrm rot="5400000">
            <a:off x="6046401" y="712398"/>
            <a:ext cx="99203" cy="12192002"/>
          </a:xfrm>
          <a:prstGeom prst="rect">
            <a:avLst/>
          </a:prstGeom>
          <a:solidFill>
            <a:srgbClr val="043673"/>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0ACD742-54D8-7F91-795A-1DFC64D261D0}"/>
              </a:ext>
            </a:extLst>
          </p:cNvPr>
          <p:cNvSpPr/>
          <p:nvPr userDrawn="1"/>
        </p:nvSpPr>
        <p:spPr>
          <a:xfrm rot="5400000">
            <a:off x="6067849" y="640998"/>
            <a:ext cx="43598" cy="12192000"/>
          </a:xfrm>
          <a:prstGeom prst="rect">
            <a:avLst/>
          </a:prstGeom>
          <a:solidFill>
            <a:srgbClr val="FCB814"/>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734796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I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A9A55-B0D9-2E6F-7B85-A947FF8977AF}"/>
              </a:ext>
            </a:extLst>
          </p:cNvPr>
          <p:cNvSpPr>
            <a:spLocks noGrp="1"/>
          </p:cNvSpPr>
          <p:nvPr>
            <p:ph type="title" hasCustomPrompt="1"/>
          </p:nvPr>
        </p:nvSpPr>
        <p:spPr>
          <a:xfrm>
            <a:off x="695325" y="188913"/>
            <a:ext cx="9276811" cy="1116012"/>
          </a:xfrm>
        </p:spPr>
        <p:txBody>
          <a:bodyPr anchor="ctr"/>
          <a:lstStyle>
            <a:lvl1pPr>
              <a:defRPr/>
            </a:lvl1pPr>
          </a:lstStyle>
          <a:p>
            <a:r>
              <a:rPr lang="en-US" dirty="0"/>
              <a:t>Declaration of interests</a:t>
            </a:r>
            <a:endParaRPr lang="en-ZA" dirty="0"/>
          </a:p>
        </p:txBody>
      </p:sp>
      <p:pic>
        <p:nvPicPr>
          <p:cNvPr id="4" name="Picture 3">
            <a:extLst>
              <a:ext uri="{FF2B5EF4-FFF2-40B4-BE49-F238E27FC236}">
                <a16:creationId xmlns:a16="http://schemas.microsoft.com/office/drawing/2014/main" id="{9F422519-FACA-74A1-5A18-C371B39A681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266576" y="188914"/>
            <a:ext cx="766610" cy="1116011"/>
          </a:xfrm>
          <a:prstGeom prst="rect">
            <a:avLst/>
          </a:prstGeom>
        </p:spPr>
      </p:pic>
      <p:sp>
        <p:nvSpPr>
          <p:cNvPr id="6" name="Text Placeholder 5">
            <a:extLst>
              <a:ext uri="{FF2B5EF4-FFF2-40B4-BE49-F238E27FC236}">
                <a16:creationId xmlns:a16="http://schemas.microsoft.com/office/drawing/2014/main" id="{2A5788F9-AFA3-0704-9066-BFFBE2D01062}"/>
              </a:ext>
            </a:extLst>
          </p:cNvPr>
          <p:cNvSpPr>
            <a:spLocks noGrp="1"/>
          </p:cNvSpPr>
          <p:nvPr>
            <p:ph type="body" sz="quarter" idx="10"/>
          </p:nvPr>
        </p:nvSpPr>
        <p:spPr/>
        <p:txBody>
          <a:bodyPr/>
          <a:lstStyle>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3"/>
            <a:r>
              <a:rPr lang="en-US" dirty="0"/>
              <a:t>Fifth level</a:t>
            </a:r>
            <a:endParaRPr lang="en-ZA" dirty="0"/>
          </a:p>
        </p:txBody>
      </p:sp>
    </p:spTree>
    <p:extLst>
      <p:ext uri="{BB962C8B-B14F-4D97-AF65-F5344CB8AC3E}">
        <p14:creationId xmlns:p14="http://schemas.microsoft.com/office/powerpoint/2010/main" val="15233968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A6B8A-051D-09C0-72F0-B87B72CED9A7}"/>
              </a:ext>
            </a:extLst>
          </p:cNvPr>
          <p:cNvSpPr>
            <a:spLocks noGrp="1"/>
          </p:cNvSpPr>
          <p:nvPr>
            <p:ph type="title" hasCustomPrompt="1"/>
          </p:nvPr>
        </p:nvSpPr>
        <p:spPr/>
        <p:txBody>
          <a:bodyPr anchor="ctr"/>
          <a:lstStyle>
            <a:lvl1pPr>
              <a:defRPr/>
            </a:lvl1pPr>
          </a:lstStyle>
          <a:p>
            <a:r>
              <a:rPr lang="en-US" dirty="0"/>
              <a:t>Introduction</a:t>
            </a:r>
            <a:endParaRPr lang="en-ZA" dirty="0"/>
          </a:p>
        </p:txBody>
      </p:sp>
      <p:pic>
        <p:nvPicPr>
          <p:cNvPr id="4" name="Picture 3">
            <a:extLst>
              <a:ext uri="{FF2B5EF4-FFF2-40B4-BE49-F238E27FC236}">
                <a16:creationId xmlns:a16="http://schemas.microsoft.com/office/drawing/2014/main" id="{E357302F-0144-6AEB-A631-59E465B9E3CC}"/>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9675813" y="-1431516"/>
            <a:ext cx="1676400" cy="1126716"/>
          </a:xfrm>
          <a:prstGeom prst="rect">
            <a:avLst/>
          </a:prstGeom>
        </p:spPr>
      </p:pic>
      <p:sp>
        <p:nvSpPr>
          <p:cNvPr id="6" name="Text Placeholder 5">
            <a:extLst>
              <a:ext uri="{FF2B5EF4-FFF2-40B4-BE49-F238E27FC236}">
                <a16:creationId xmlns:a16="http://schemas.microsoft.com/office/drawing/2014/main" id="{1325DDB4-0DD3-AC78-C9F9-852784EB6143}"/>
              </a:ext>
            </a:extLst>
          </p:cNvPr>
          <p:cNvSpPr>
            <a:spLocks noGrp="1"/>
          </p:cNvSpPr>
          <p:nvPr>
            <p:ph type="body" sz="quarter" idx="10"/>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8" name="Picture 7">
            <a:extLst>
              <a:ext uri="{FF2B5EF4-FFF2-40B4-BE49-F238E27FC236}">
                <a16:creationId xmlns:a16="http://schemas.microsoft.com/office/drawing/2014/main" id="{06E090C6-9EB7-1DFA-DB6C-218E5DCBE837}"/>
              </a:ext>
            </a:extLst>
          </p:cNvPr>
          <p:cNvPicPr>
            <a:picLocks noChangeAspect="1"/>
          </p:cNvPicPr>
          <p:nvPr userDrawn="1"/>
        </p:nvPicPr>
        <p:blipFill>
          <a:blip r:embed="rId3">
            <a:duotone>
              <a:schemeClr val="accent1">
                <a:shade val="45000"/>
                <a:satMod val="135000"/>
              </a:schemeClr>
              <a:prstClr val="white"/>
            </a:duotone>
          </a:blip>
          <a:stretch>
            <a:fillRect/>
          </a:stretch>
        </p:blipFill>
        <p:spPr>
          <a:xfrm>
            <a:off x="10063961" y="188914"/>
            <a:ext cx="1136951" cy="1116012"/>
          </a:xfrm>
          <a:prstGeom prst="rect">
            <a:avLst/>
          </a:prstGeom>
        </p:spPr>
      </p:pic>
    </p:spTree>
    <p:extLst>
      <p:ext uri="{BB962C8B-B14F-4D97-AF65-F5344CB8AC3E}">
        <p14:creationId xmlns:p14="http://schemas.microsoft.com/office/powerpoint/2010/main" val="38633072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Learning objectiv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F190-0770-819E-1829-897F8E48B60D}"/>
              </a:ext>
            </a:extLst>
          </p:cNvPr>
          <p:cNvSpPr>
            <a:spLocks noGrp="1"/>
          </p:cNvSpPr>
          <p:nvPr>
            <p:ph type="title" hasCustomPrompt="1"/>
          </p:nvPr>
        </p:nvSpPr>
        <p:spPr>
          <a:xfrm>
            <a:off x="695325" y="188913"/>
            <a:ext cx="9475218" cy="1116012"/>
          </a:xfrm>
        </p:spPr>
        <p:txBody>
          <a:bodyPr anchor="ctr"/>
          <a:lstStyle>
            <a:lvl1pPr>
              <a:defRPr/>
            </a:lvl1pPr>
          </a:lstStyle>
          <a:p>
            <a:r>
              <a:rPr lang="en-US" dirty="0"/>
              <a:t>Learning objectives</a:t>
            </a:r>
            <a:endParaRPr lang="en-ZA" dirty="0"/>
          </a:p>
        </p:txBody>
      </p:sp>
      <p:grpSp>
        <p:nvGrpSpPr>
          <p:cNvPr id="5" name="Group 4">
            <a:extLst>
              <a:ext uri="{FF2B5EF4-FFF2-40B4-BE49-F238E27FC236}">
                <a16:creationId xmlns:a16="http://schemas.microsoft.com/office/drawing/2014/main" id="{EAAE5BA9-CDC1-26FF-A2DA-D541C7381517}"/>
              </a:ext>
            </a:extLst>
          </p:cNvPr>
          <p:cNvGrpSpPr/>
          <p:nvPr userDrawn="1"/>
        </p:nvGrpSpPr>
        <p:grpSpPr>
          <a:xfrm>
            <a:off x="911225" y="1978261"/>
            <a:ext cx="595312" cy="3646252"/>
            <a:chOff x="155572" y="1978262"/>
            <a:chExt cx="682628" cy="3898663"/>
          </a:xfrm>
        </p:grpSpPr>
        <p:pic>
          <p:nvPicPr>
            <p:cNvPr id="6" name="Picture 5">
              <a:extLst>
                <a:ext uri="{FF2B5EF4-FFF2-40B4-BE49-F238E27FC236}">
                  <a16:creationId xmlns:a16="http://schemas.microsoft.com/office/drawing/2014/main" id="{FB30C277-07A2-1E1E-7175-60D0E646C2F5}"/>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2" y="1978262"/>
              <a:ext cx="682625" cy="665907"/>
            </a:xfrm>
            <a:prstGeom prst="rect">
              <a:avLst/>
            </a:prstGeom>
          </p:spPr>
        </p:pic>
        <p:pic>
          <p:nvPicPr>
            <p:cNvPr id="7" name="Picture 6">
              <a:extLst>
                <a:ext uri="{FF2B5EF4-FFF2-40B4-BE49-F238E27FC236}">
                  <a16:creationId xmlns:a16="http://schemas.microsoft.com/office/drawing/2014/main" id="{655A33E8-E592-ED54-CAC1-D1DDACAE2B92}"/>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4" y="2786451"/>
              <a:ext cx="682625" cy="665907"/>
            </a:xfrm>
            <a:prstGeom prst="rect">
              <a:avLst/>
            </a:prstGeom>
          </p:spPr>
        </p:pic>
        <p:pic>
          <p:nvPicPr>
            <p:cNvPr id="8" name="Picture 7">
              <a:extLst>
                <a:ext uri="{FF2B5EF4-FFF2-40B4-BE49-F238E27FC236}">
                  <a16:creationId xmlns:a16="http://schemas.microsoft.com/office/drawing/2014/main" id="{954EF184-B0F2-656D-54CE-8397BF4E7FF4}"/>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3" y="3594640"/>
              <a:ext cx="682625" cy="665907"/>
            </a:xfrm>
            <a:prstGeom prst="rect">
              <a:avLst/>
            </a:prstGeom>
          </p:spPr>
        </p:pic>
        <p:pic>
          <p:nvPicPr>
            <p:cNvPr id="9" name="Picture 8">
              <a:extLst>
                <a:ext uri="{FF2B5EF4-FFF2-40B4-BE49-F238E27FC236}">
                  <a16:creationId xmlns:a16="http://schemas.microsoft.com/office/drawing/2014/main" id="{6F4EC902-6AB2-DB1E-FB48-18BC5005B151}"/>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5" y="4402829"/>
              <a:ext cx="682625" cy="665907"/>
            </a:xfrm>
            <a:prstGeom prst="rect">
              <a:avLst/>
            </a:prstGeom>
          </p:spPr>
        </p:pic>
        <p:pic>
          <p:nvPicPr>
            <p:cNvPr id="10" name="Picture 9">
              <a:extLst>
                <a:ext uri="{FF2B5EF4-FFF2-40B4-BE49-F238E27FC236}">
                  <a16:creationId xmlns:a16="http://schemas.microsoft.com/office/drawing/2014/main" id="{C272ECF2-0950-D058-013E-B69E1CDCFD59}"/>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5" y="5211018"/>
              <a:ext cx="682625" cy="665907"/>
            </a:xfrm>
            <a:prstGeom prst="rect">
              <a:avLst/>
            </a:prstGeom>
          </p:spPr>
        </p:pic>
      </p:grpSp>
      <p:sp>
        <p:nvSpPr>
          <p:cNvPr id="11" name="TextBox 10">
            <a:extLst>
              <a:ext uri="{FF2B5EF4-FFF2-40B4-BE49-F238E27FC236}">
                <a16:creationId xmlns:a16="http://schemas.microsoft.com/office/drawing/2014/main" id="{436CD2E7-05A8-9693-5A31-EFBCCF06E78C}"/>
              </a:ext>
            </a:extLst>
          </p:cNvPr>
          <p:cNvSpPr txBox="1"/>
          <p:nvPr userDrawn="1"/>
        </p:nvSpPr>
        <p:spPr>
          <a:xfrm>
            <a:off x="911225" y="1376363"/>
            <a:ext cx="105140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t>At the end of this module, participants will be able to:  </a:t>
            </a:r>
            <a:endParaRPr lang="en-US" sz="2800" b="1" dirty="0"/>
          </a:p>
        </p:txBody>
      </p:sp>
      <p:sp>
        <p:nvSpPr>
          <p:cNvPr id="21" name="TextBox 20">
            <a:extLst>
              <a:ext uri="{FF2B5EF4-FFF2-40B4-BE49-F238E27FC236}">
                <a16:creationId xmlns:a16="http://schemas.microsoft.com/office/drawing/2014/main" id="{4474C72F-4369-173E-5E4C-A5D58498779C}"/>
              </a:ext>
            </a:extLst>
          </p:cNvPr>
          <p:cNvSpPr txBox="1"/>
          <p:nvPr userDrawn="1"/>
        </p:nvSpPr>
        <p:spPr>
          <a:xfrm>
            <a:off x="3042285" y="3244334"/>
            <a:ext cx="6099810" cy="369332"/>
          </a:xfrm>
          <a:prstGeom prst="rect">
            <a:avLst/>
          </a:prstGeom>
          <a:noFill/>
        </p:spPr>
        <p:txBody>
          <a:bodyPr wrap="square">
            <a:spAutoFit/>
          </a:bodyPr>
          <a:lstStyle/>
          <a:p>
            <a:endParaRPr lang="en-ZA" dirty="0"/>
          </a:p>
        </p:txBody>
      </p:sp>
      <p:pic>
        <p:nvPicPr>
          <p:cNvPr id="25" name="Picture 24">
            <a:extLst>
              <a:ext uri="{FF2B5EF4-FFF2-40B4-BE49-F238E27FC236}">
                <a16:creationId xmlns:a16="http://schemas.microsoft.com/office/drawing/2014/main" id="{51A7D338-A742-0C28-87F2-585824900052}"/>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350731" y="232696"/>
            <a:ext cx="1001482" cy="1028445"/>
          </a:xfrm>
          <a:prstGeom prst="rect">
            <a:avLst/>
          </a:prstGeom>
        </p:spPr>
      </p:pic>
      <p:sp>
        <p:nvSpPr>
          <p:cNvPr id="27" name="Text Placeholder 26">
            <a:extLst>
              <a:ext uri="{FF2B5EF4-FFF2-40B4-BE49-F238E27FC236}">
                <a16:creationId xmlns:a16="http://schemas.microsoft.com/office/drawing/2014/main" id="{7E30B61F-7853-E636-FFA9-FC70E8F70212}"/>
              </a:ext>
            </a:extLst>
          </p:cNvPr>
          <p:cNvSpPr>
            <a:spLocks noGrp="1"/>
          </p:cNvSpPr>
          <p:nvPr>
            <p:ph type="body" sz="quarter" idx="10" hasCustomPrompt="1"/>
          </p:nvPr>
        </p:nvSpPr>
        <p:spPr>
          <a:xfrm>
            <a:off x="1633537" y="1978261"/>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28" name="Text Placeholder 26">
            <a:extLst>
              <a:ext uri="{FF2B5EF4-FFF2-40B4-BE49-F238E27FC236}">
                <a16:creationId xmlns:a16="http://schemas.microsoft.com/office/drawing/2014/main" id="{4637D020-2C8D-C106-02B5-46E98F853FC8}"/>
              </a:ext>
            </a:extLst>
          </p:cNvPr>
          <p:cNvSpPr>
            <a:spLocks noGrp="1"/>
          </p:cNvSpPr>
          <p:nvPr>
            <p:ph type="body" sz="quarter" idx="11" hasCustomPrompt="1"/>
          </p:nvPr>
        </p:nvSpPr>
        <p:spPr>
          <a:xfrm>
            <a:off x="1633537" y="2733196"/>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0" name="Text Placeholder 26">
            <a:extLst>
              <a:ext uri="{FF2B5EF4-FFF2-40B4-BE49-F238E27FC236}">
                <a16:creationId xmlns:a16="http://schemas.microsoft.com/office/drawing/2014/main" id="{E4D22FF5-69C0-B279-6584-523CEC8368F5}"/>
              </a:ext>
            </a:extLst>
          </p:cNvPr>
          <p:cNvSpPr>
            <a:spLocks noGrp="1"/>
          </p:cNvSpPr>
          <p:nvPr>
            <p:ph type="body" sz="quarter" idx="12" hasCustomPrompt="1"/>
          </p:nvPr>
        </p:nvSpPr>
        <p:spPr>
          <a:xfrm>
            <a:off x="1633537" y="3555731"/>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1" name="Text Placeholder 26">
            <a:extLst>
              <a:ext uri="{FF2B5EF4-FFF2-40B4-BE49-F238E27FC236}">
                <a16:creationId xmlns:a16="http://schemas.microsoft.com/office/drawing/2014/main" id="{BFD0243E-A216-93B3-2BEC-A07295D04AF1}"/>
              </a:ext>
            </a:extLst>
          </p:cNvPr>
          <p:cNvSpPr>
            <a:spLocks noGrp="1"/>
          </p:cNvSpPr>
          <p:nvPr>
            <p:ph type="body" sz="quarter" idx="13" hasCustomPrompt="1"/>
          </p:nvPr>
        </p:nvSpPr>
        <p:spPr>
          <a:xfrm>
            <a:off x="1633537" y="4313385"/>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2" name="Text Placeholder 26">
            <a:extLst>
              <a:ext uri="{FF2B5EF4-FFF2-40B4-BE49-F238E27FC236}">
                <a16:creationId xmlns:a16="http://schemas.microsoft.com/office/drawing/2014/main" id="{2513A261-01EB-806D-6D17-4274160C38D4}"/>
              </a:ext>
            </a:extLst>
          </p:cNvPr>
          <p:cNvSpPr>
            <a:spLocks noGrp="1"/>
          </p:cNvSpPr>
          <p:nvPr>
            <p:ph type="body" sz="quarter" idx="14" hasCustomPrompt="1"/>
          </p:nvPr>
        </p:nvSpPr>
        <p:spPr>
          <a:xfrm>
            <a:off x="1633537" y="5071039"/>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Tree>
    <p:extLst>
      <p:ext uri="{BB962C8B-B14F-4D97-AF65-F5344CB8AC3E}">
        <p14:creationId xmlns:p14="http://schemas.microsoft.com/office/powerpoint/2010/main" val="36917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I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A9A55-B0D9-2E6F-7B85-A947FF8977AF}"/>
              </a:ext>
            </a:extLst>
          </p:cNvPr>
          <p:cNvSpPr>
            <a:spLocks noGrp="1"/>
          </p:cNvSpPr>
          <p:nvPr>
            <p:ph type="title" hasCustomPrompt="1"/>
          </p:nvPr>
        </p:nvSpPr>
        <p:spPr>
          <a:xfrm>
            <a:off x="695325" y="188913"/>
            <a:ext cx="9276811" cy="1116012"/>
          </a:xfrm>
        </p:spPr>
        <p:txBody>
          <a:bodyPr/>
          <a:lstStyle>
            <a:lvl1pPr>
              <a:defRPr/>
            </a:lvl1pPr>
          </a:lstStyle>
          <a:p>
            <a:r>
              <a:rPr lang="en-US" dirty="0"/>
              <a:t>Declaration of interests</a:t>
            </a:r>
            <a:endParaRPr lang="en-ZA" dirty="0"/>
          </a:p>
        </p:txBody>
      </p:sp>
      <p:pic>
        <p:nvPicPr>
          <p:cNvPr id="4" name="Picture 3">
            <a:extLst>
              <a:ext uri="{FF2B5EF4-FFF2-40B4-BE49-F238E27FC236}">
                <a16:creationId xmlns:a16="http://schemas.microsoft.com/office/drawing/2014/main" id="{9F422519-FACA-74A1-5A18-C371B39A681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266576" y="188914"/>
            <a:ext cx="766610" cy="1116011"/>
          </a:xfrm>
          <a:prstGeom prst="rect">
            <a:avLst/>
          </a:prstGeom>
        </p:spPr>
      </p:pic>
      <p:sp>
        <p:nvSpPr>
          <p:cNvPr id="6" name="Text Placeholder 5">
            <a:extLst>
              <a:ext uri="{FF2B5EF4-FFF2-40B4-BE49-F238E27FC236}">
                <a16:creationId xmlns:a16="http://schemas.microsoft.com/office/drawing/2014/main" id="{2A5788F9-AFA3-0704-9066-BFFBE2D01062}"/>
              </a:ext>
            </a:extLst>
          </p:cNvPr>
          <p:cNvSpPr>
            <a:spLocks noGrp="1"/>
          </p:cNvSpPr>
          <p:nvPr>
            <p:ph type="body" sz="quarter" idx="10"/>
          </p:nvPr>
        </p:nvSpPr>
        <p:spPr/>
        <p:txBody>
          <a:bodyPr/>
          <a:lstStyle>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3"/>
            <a:r>
              <a:rPr lang="en-US" dirty="0"/>
              <a:t>Fifth level</a:t>
            </a:r>
            <a:endParaRPr lang="en-ZA" dirty="0"/>
          </a:p>
        </p:txBody>
      </p:sp>
    </p:spTree>
    <p:extLst>
      <p:ext uri="{BB962C8B-B14F-4D97-AF65-F5344CB8AC3E}">
        <p14:creationId xmlns:p14="http://schemas.microsoft.com/office/powerpoint/2010/main" val="36493809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Setting specific practices">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A163C8E-F7F0-D16D-AA41-EF3EF054AD4A}"/>
              </a:ext>
            </a:extLst>
          </p:cNvPr>
          <p:cNvSpPr/>
          <p:nvPr userDrawn="1"/>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6982732" cy="1116012"/>
          </a:xfrm>
        </p:spPr>
        <p:txBody>
          <a:bodyPr anchor="ct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8106187" y="193751"/>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userDrawn="1"/>
        </p:nvSpPr>
        <p:spPr>
          <a:xfrm>
            <a:off x="721451" y="2362639"/>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841500" y="2455732"/>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userDrawn="1"/>
        </p:nvSpPr>
        <p:spPr>
          <a:xfrm>
            <a:off x="905032" y="2553252"/>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69825" y="2735910"/>
            <a:ext cx="423303" cy="359651"/>
          </a:xfrm>
        </p:spPr>
        <p:txBody>
          <a:bodyPr lIns="0" tIns="0" rIns="0" bIns="0" anchor="ctr" anchorCtr="0">
            <a:noAutofit/>
          </a:bodyPr>
          <a:lstStyle>
            <a:lvl1pPr marL="0" indent="0" algn="ctr">
              <a:buFontTx/>
              <a:buNone/>
              <a:defRPr sz="2400"/>
            </a:lvl1pPr>
          </a:lstStyle>
          <a:p>
            <a:pPr lvl="0"/>
            <a:r>
              <a:rPr lang="en-US" dirty="0"/>
              <a:t>1</a:t>
            </a:r>
            <a:endParaRPr lang="en-ZA" dirty="0"/>
          </a:p>
        </p:txBody>
      </p:sp>
      <p:sp>
        <p:nvSpPr>
          <p:cNvPr id="5" name="TextBox 4">
            <a:extLst>
              <a:ext uri="{FF2B5EF4-FFF2-40B4-BE49-F238E27FC236}">
                <a16:creationId xmlns:a16="http://schemas.microsoft.com/office/drawing/2014/main" id="{321243D5-0887-87C1-9809-C9FA3553AE49}"/>
              </a:ext>
            </a:extLst>
          </p:cNvPr>
          <p:cNvSpPr txBox="1"/>
          <p:nvPr userDrawn="1"/>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Turn to someone sitting close to you and share what it is like in your setting: </a:t>
            </a:r>
          </a:p>
          <a:p>
            <a:endParaRPr lang="en-ZA" dirty="0"/>
          </a:p>
        </p:txBody>
      </p:sp>
      <p:sp>
        <p:nvSpPr>
          <p:cNvPr id="3" name="Rectangle 2">
            <a:extLst>
              <a:ext uri="{FF2B5EF4-FFF2-40B4-BE49-F238E27FC236}">
                <a16:creationId xmlns:a16="http://schemas.microsoft.com/office/drawing/2014/main" id="{3383945D-352C-93A4-F1F0-72EB312C0CCD}"/>
              </a:ext>
            </a:extLst>
          </p:cNvPr>
          <p:cNvSpPr/>
          <p:nvPr userDrawn="1"/>
        </p:nvSpPr>
        <p:spPr>
          <a:xfrm>
            <a:off x="721451" y="3679351"/>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4" name="Text Placeholder 19">
            <a:extLst>
              <a:ext uri="{FF2B5EF4-FFF2-40B4-BE49-F238E27FC236}">
                <a16:creationId xmlns:a16="http://schemas.microsoft.com/office/drawing/2014/main" id="{C6C2E594-F926-D493-F441-AAFF9D9D3955}"/>
              </a:ext>
            </a:extLst>
          </p:cNvPr>
          <p:cNvSpPr>
            <a:spLocks noGrp="1"/>
          </p:cNvSpPr>
          <p:nvPr>
            <p:ph type="body" sz="quarter" idx="27" hasCustomPrompt="1"/>
          </p:nvPr>
        </p:nvSpPr>
        <p:spPr>
          <a:xfrm>
            <a:off x="1841500" y="3772444"/>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 name="Oval 5">
            <a:extLst>
              <a:ext uri="{FF2B5EF4-FFF2-40B4-BE49-F238E27FC236}">
                <a16:creationId xmlns:a16="http://schemas.microsoft.com/office/drawing/2014/main" id="{D36B1C18-8DB4-1B86-987B-12C1F5FD3D59}"/>
              </a:ext>
            </a:extLst>
          </p:cNvPr>
          <p:cNvSpPr/>
          <p:nvPr userDrawn="1"/>
        </p:nvSpPr>
        <p:spPr>
          <a:xfrm>
            <a:off x="905032" y="3869964"/>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8" name="Text Placeholder 26">
            <a:extLst>
              <a:ext uri="{FF2B5EF4-FFF2-40B4-BE49-F238E27FC236}">
                <a16:creationId xmlns:a16="http://schemas.microsoft.com/office/drawing/2014/main" id="{733BFF02-5545-B63E-0C75-8D38E99E516C}"/>
              </a:ext>
            </a:extLst>
          </p:cNvPr>
          <p:cNvSpPr>
            <a:spLocks noGrp="1"/>
          </p:cNvSpPr>
          <p:nvPr>
            <p:ph type="body" sz="quarter" idx="28" hasCustomPrompt="1"/>
          </p:nvPr>
        </p:nvSpPr>
        <p:spPr>
          <a:xfrm>
            <a:off x="1069825" y="4052622"/>
            <a:ext cx="423303" cy="359651"/>
          </a:xfrm>
        </p:spPr>
        <p:txBody>
          <a:bodyPr lIns="0" tIns="0" rIns="0" bIns="0" anchor="ctr" anchorCtr="0">
            <a:noAutofit/>
          </a:bodyPr>
          <a:lstStyle>
            <a:lvl1pPr marL="0" indent="0" algn="ctr">
              <a:buFontTx/>
              <a:buNone/>
              <a:defRPr sz="2400"/>
            </a:lvl1pPr>
          </a:lstStyle>
          <a:p>
            <a:pPr lvl="0"/>
            <a:r>
              <a:rPr lang="en-ZA" dirty="0"/>
              <a:t>2</a:t>
            </a:r>
          </a:p>
        </p:txBody>
      </p:sp>
      <p:sp>
        <p:nvSpPr>
          <p:cNvPr id="9" name="Rectangle 8">
            <a:extLst>
              <a:ext uri="{FF2B5EF4-FFF2-40B4-BE49-F238E27FC236}">
                <a16:creationId xmlns:a16="http://schemas.microsoft.com/office/drawing/2014/main" id="{52BC6EC4-3347-1078-16AA-BB9E511382C2}"/>
              </a:ext>
            </a:extLst>
          </p:cNvPr>
          <p:cNvSpPr/>
          <p:nvPr userDrawn="1"/>
        </p:nvSpPr>
        <p:spPr>
          <a:xfrm>
            <a:off x="721451" y="5037546"/>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10" name="Text Placeholder 19">
            <a:extLst>
              <a:ext uri="{FF2B5EF4-FFF2-40B4-BE49-F238E27FC236}">
                <a16:creationId xmlns:a16="http://schemas.microsoft.com/office/drawing/2014/main" id="{0F807EF3-2DDA-E0EF-2E08-C2401618892D}"/>
              </a:ext>
            </a:extLst>
          </p:cNvPr>
          <p:cNvSpPr>
            <a:spLocks noGrp="1"/>
          </p:cNvSpPr>
          <p:nvPr>
            <p:ph type="body" sz="quarter" idx="29" hasCustomPrompt="1"/>
          </p:nvPr>
        </p:nvSpPr>
        <p:spPr>
          <a:xfrm>
            <a:off x="1841500" y="5130639"/>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11" name="Oval 10">
            <a:extLst>
              <a:ext uri="{FF2B5EF4-FFF2-40B4-BE49-F238E27FC236}">
                <a16:creationId xmlns:a16="http://schemas.microsoft.com/office/drawing/2014/main" id="{4EF0E09E-1602-CBD1-F802-8B8F8FC1FD43}"/>
              </a:ext>
            </a:extLst>
          </p:cNvPr>
          <p:cNvSpPr/>
          <p:nvPr userDrawn="1"/>
        </p:nvSpPr>
        <p:spPr>
          <a:xfrm>
            <a:off x="905032" y="5228159"/>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12" name="Text Placeholder 26">
            <a:extLst>
              <a:ext uri="{FF2B5EF4-FFF2-40B4-BE49-F238E27FC236}">
                <a16:creationId xmlns:a16="http://schemas.microsoft.com/office/drawing/2014/main" id="{C7B67CBB-D405-1BBB-E71D-8593A0797357}"/>
              </a:ext>
            </a:extLst>
          </p:cNvPr>
          <p:cNvSpPr>
            <a:spLocks noGrp="1"/>
          </p:cNvSpPr>
          <p:nvPr>
            <p:ph type="body" sz="quarter" idx="30" hasCustomPrompt="1"/>
          </p:nvPr>
        </p:nvSpPr>
        <p:spPr>
          <a:xfrm>
            <a:off x="1069825" y="5410817"/>
            <a:ext cx="423303" cy="359651"/>
          </a:xfrm>
        </p:spPr>
        <p:txBody>
          <a:bodyPr lIns="0" tIns="0" rIns="0" bIns="0" anchor="ctr" anchorCtr="0">
            <a:noAutofit/>
          </a:bodyPr>
          <a:lstStyle>
            <a:lvl1pPr marL="0" indent="0" algn="ctr">
              <a:buFontTx/>
              <a:buNone/>
              <a:defRPr sz="2400"/>
            </a:lvl1pPr>
          </a:lstStyle>
          <a:p>
            <a:pPr lvl="0"/>
            <a:r>
              <a:rPr lang="en-US" dirty="0"/>
              <a:t>3</a:t>
            </a:r>
            <a:endParaRPr lang="en-ZA" dirty="0"/>
          </a:p>
        </p:txBody>
      </p:sp>
      <p:pic>
        <p:nvPicPr>
          <p:cNvPr id="16" name="Picture 15">
            <a:extLst>
              <a:ext uri="{FF2B5EF4-FFF2-40B4-BE49-F238E27FC236}">
                <a16:creationId xmlns:a16="http://schemas.microsoft.com/office/drawing/2014/main" id="{51F8A3EF-6A35-3624-EA9F-6F1E95ED9670}"/>
              </a:ext>
            </a:extLst>
          </p:cNvPr>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9942391" y="182949"/>
            <a:ext cx="1409822" cy="1131668"/>
          </a:xfrm>
          <a:prstGeom prst="rect">
            <a:avLst/>
          </a:prstGeom>
        </p:spPr>
      </p:pic>
    </p:spTree>
    <p:extLst>
      <p:ext uri="{BB962C8B-B14F-4D97-AF65-F5344CB8AC3E}">
        <p14:creationId xmlns:p14="http://schemas.microsoft.com/office/powerpoint/2010/main" val="42198279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tting specific practi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6866618" cy="1116012"/>
          </a:xfrm>
        </p:spPr>
        <p:txBody>
          <a:bodyPr anchor="ct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8248492" y="188913"/>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userDrawn="1"/>
        </p:nvSpPr>
        <p:spPr>
          <a:xfrm>
            <a:off x="721451" y="230215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591622" y="2395251"/>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userDrawn="1"/>
        </p:nvSpPr>
        <p:spPr>
          <a:xfrm>
            <a:off x="898339" y="240387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24414" y="254899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4" name="Rectangle 53">
            <a:extLst>
              <a:ext uri="{FF2B5EF4-FFF2-40B4-BE49-F238E27FC236}">
                <a16:creationId xmlns:a16="http://schemas.microsoft.com/office/drawing/2014/main" id="{788E1BFB-41C3-2B1D-C187-1D1601B5A32F}"/>
              </a:ext>
            </a:extLst>
          </p:cNvPr>
          <p:cNvSpPr/>
          <p:nvPr userDrawn="1"/>
        </p:nvSpPr>
        <p:spPr>
          <a:xfrm>
            <a:off x="721451" y="320946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5" name="Text Placeholder 19">
            <a:extLst>
              <a:ext uri="{FF2B5EF4-FFF2-40B4-BE49-F238E27FC236}">
                <a16:creationId xmlns:a16="http://schemas.microsoft.com/office/drawing/2014/main" id="{0BC2B069-6B7C-4DB8-2C34-6EF7691627B9}"/>
              </a:ext>
            </a:extLst>
          </p:cNvPr>
          <p:cNvSpPr>
            <a:spLocks noGrp="1"/>
          </p:cNvSpPr>
          <p:nvPr>
            <p:ph type="body" sz="quarter" idx="27" hasCustomPrompt="1"/>
          </p:nvPr>
        </p:nvSpPr>
        <p:spPr>
          <a:xfrm>
            <a:off x="1591622" y="3302561"/>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6" name="Oval 55">
            <a:extLst>
              <a:ext uri="{FF2B5EF4-FFF2-40B4-BE49-F238E27FC236}">
                <a16:creationId xmlns:a16="http://schemas.microsoft.com/office/drawing/2014/main" id="{D855044F-85EB-EF75-AD6C-BC5E5D1EA80F}"/>
              </a:ext>
            </a:extLst>
          </p:cNvPr>
          <p:cNvSpPr/>
          <p:nvPr userDrawn="1"/>
        </p:nvSpPr>
        <p:spPr>
          <a:xfrm>
            <a:off x="898339" y="331118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7" name="Text Placeholder 26">
            <a:extLst>
              <a:ext uri="{FF2B5EF4-FFF2-40B4-BE49-F238E27FC236}">
                <a16:creationId xmlns:a16="http://schemas.microsoft.com/office/drawing/2014/main" id="{C8FB0651-F70B-AA99-FCDD-3694CB2B93F1}"/>
              </a:ext>
            </a:extLst>
          </p:cNvPr>
          <p:cNvSpPr>
            <a:spLocks noGrp="1"/>
          </p:cNvSpPr>
          <p:nvPr>
            <p:ph type="body" sz="quarter" idx="28" hasCustomPrompt="1"/>
          </p:nvPr>
        </p:nvSpPr>
        <p:spPr>
          <a:xfrm>
            <a:off x="1024414" y="345630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8" name="Rectangle 57">
            <a:extLst>
              <a:ext uri="{FF2B5EF4-FFF2-40B4-BE49-F238E27FC236}">
                <a16:creationId xmlns:a16="http://schemas.microsoft.com/office/drawing/2014/main" id="{922D164A-126A-7A94-B241-EE141323F8E1}"/>
              </a:ext>
            </a:extLst>
          </p:cNvPr>
          <p:cNvSpPr/>
          <p:nvPr userDrawn="1"/>
        </p:nvSpPr>
        <p:spPr>
          <a:xfrm>
            <a:off x="721451" y="4108612"/>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9" name="Text Placeholder 19">
            <a:extLst>
              <a:ext uri="{FF2B5EF4-FFF2-40B4-BE49-F238E27FC236}">
                <a16:creationId xmlns:a16="http://schemas.microsoft.com/office/drawing/2014/main" id="{00219CDA-7F7C-5ACF-7693-AA4382AEFD3E}"/>
              </a:ext>
            </a:extLst>
          </p:cNvPr>
          <p:cNvSpPr>
            <a:spLocks noGrp="1"/>
          </p:cNvSpPr>
          <p:nvPr>
            <p:ph type="body" sz="quarter" idx="29" hasCustomPrompt="1"/>
          </p:nvPr>
        </p:nvSpPr>
        <p:spPr>
          <a:xfrm>
            <a:off x="1591622" y="4201705"/>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0" name="Oval 59">
            <a:extLst>
              <a:ext uri="{FF2B5EF4-FFF2-40B4-BE49-F238E27FC236}">
                <a16:creationId xmlns:a16="http://schemas.microsoft.com/office/drawing/2014/main" id="{B948E09E-FE4F-B54D-4992-6074FEC2E5EB}"/>
              </a:ext>
            </a:extLst>
          </p:cNvPr>
          <p:cNvSpPr/>
          <p:nvPr userDrawn="1"/>
        </p:nvSpPr>
        <p:spPr>
          <a:xfrm>
            <a:off x="898339" y="4210325"/>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61" name="Text Placeholder 26">
            <a:extLst>
              <a:ext uri="{FF2B5EF4-FFF2-40B4-BE49-F238E27FC236}">
                <a16:creationId xmlns:a16="http://schemas.microsoft.com/office/drawing/2014/main" id="{E67862E2-E09B-B9D0-970D-34200F1F470F}"/>
              </a:ext>
            </a:extLst>
          </p:cNvPr>
          <p:cNvSpPr>
            <a:spLocks noGrp="1"/>
          </p:cNvSpPr>
          <p:nvPr>
            <p:ph type="body" sz="quarter" idx="30" hasCustomPrompt="1"/>
          </p:nvPr>
        </p:nvSpPr>
        <p:spPr>
          <a:xfrm>
            <a:off x="1024414" y="4355450"/>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62" name="Rectangle 61">
            <a:extLst>
              <a:ext uri="{FF2B5EF4-FFF2-40B4-BE49-F238E27FC236}">
                <a16:creationId xmlns:a16="http://schemas.microsoft.com/office/drawing/2014/main" id="{ACECBA07-EC3D-2479-A30C-3913D8395D3D}"/>
              </a:ext>
            </a:extLst>
          </p:cNvPr>
          <p:cNvSpPr/>
          <p:nvPr userDrawn="1"/>
        </p:nvSpPr>
        <p:spPr>
          <a:xfrm>
            <a:off x="695325" y="5095599"/>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63" name="Text Placeholder 19">
            <a:extLst>
              <a:ext uri="{FF2B5EF4-FFF2-40B4-BE49-F238E27FC236}">
                <a16:creationId xmlns:a16="http://schemas.microsoft.com/office/drawing/2014/main" id="{50A3A517-FFA4-5942-7A05-4FB3DC2B701B}"/>
              </a:ext>
            </a:extLst>
          </p:cNvPr>
          <p:cNvSpPr>
            <a:spLocks noGrp="1"/>
          </p:cNvSpPr>
          <p:nvPr>
            <p:ph type="body" sz="quarter" idx="31" hasCustomPrompt="1"/>
          </p:nvPr>
        </p:nvSpPr>
        <p:spPr>
          <a:xfrm>
            <a:off x="1565496" y="5188692"/>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4" name="Oval 63">
            <a:extLst>
              <a:ext uri="{FF2B5EF4-FFF2-40B4-BE49-F238E27FC236}">
                <a16:creationId xmlns:a16="http://schemas.microsoft.com/office/drawing/2014/main" id="{DA099932-86A5-03D7-ACFD-314EDD0FAAEC}"/>
              </a:ext>
            </a:extLst>
          </p:cNvPr>
          <p:cNvSpPr/>
          <p:nvPr userDrawn="1"/>
        </p:nvSpPr>
        <p:spPr>
          <a:xfrm>
            <a:off x="872213" y="5197312"/>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65" name="Text Placeholder 26">
            <a:extLst>
              <a:ext uri="{FF2B5EF4-FFF2-40B4-BE49-F238E27FC236}">
                <a16:creationId xmlns:a16="http://schemas.microsoft.com/office/drawing/2014/main" id="{96540088-F1EB-5ADD-71E4-863CDAC7B119}"/>
              </a:ext>
            </a:extLst>
          </p:cNvPr>
          <p:cNvSpPr>
            <a:spLocks noGrp="1"/>
          </p:cNvSpPr>
          <p:nvPr>
            <p:ph type="body" sz="quarter" idx="32" hasCustomPrompt="1"/>
          </p:nvPr>
        </p:nvSpPr>
        <p:spPr>
          <a:xfrm>
            <a:off x="998288" y="5342437"/>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4" name="Rectangle 3">
            <a:extLst>
              <a:ext uri="{FF2B5EF4-FFF2-40B4-BE49-F238E27FC236}">
                <a16:creationId xmlns:a16="http://schemas.microsoft.com/office/drawing/2014/main" id="{F3FE0BE6-012A-783C-358B-B8E00BAE70FB}"/>
              </a:ext>
            </a:extLst>
          </p:cNvPr>
          <p:cNvSpPr/>
          <p:nvPr userDrawn="1"/>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 name="TextBox 4">
            <a:extLst>
              <a:ext uri="{FF2B5EF4-FFF2-40B4-BE49-F238E27FC236}">
                <a16:creationId xmlns:a16="http://schemas.microsoft.com/office/drawing/2014/main" id="{83689A5B-4540-4840-E85F-6FA86BC9E779}"/>
              </a:ext>
            </a:extLst>
          </p:cNvPr>
          <p:cNvSpPr txBox="1"/>
          <p:nvPr userDrawn="1"/>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Turn to someone sitting close to you and share what it is like in your setting: </a:t>
            </a:r>
          </a:p>
          <a:p>
            <a:endParaRPr lang="en-ZA" dirty="0"/>
          </a:p>
        </p:txBody>
      </p:sp>
      <p:pic>
        <p:nvPicPr>
          <p:cNvPr id="6" name="Picture 5">
            <a:extLst>
              <a:ext uri="{FF2B5EF4-FFF2-40B4-BE49-F238E27FC236}">
                <a16:creationId xmlns:a16="http://schemas.microsoft.com/office/drawing/2014/main" id="{B8FA00D7-5979-BC22-9D61-DC2B48BD4B82}"/>
              </a:ext>
            </a:extLst>
          </p:cNvPr>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9942391" y="182949"/>
            <a:ext cx="1409822" cy="1131668"/>
          </a:xfrm>
          <a:prstGeom prst="rect">
            <a:avLst/>
          </a:prstGeom>
        </p:spPr>
      </p:pic>
    </p:spTree>
    <p:extLst>
      <p:ext uri="{BB962C8B-B14F-4D97-AF65-F5344CB8AC3E}">
        <p14:creationId xmlns:p14="http://schemas.microsoft.com/office/powerpoint/2010/main" val="17963499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ut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C31A2-F95A-DA3D-CE00-AF8D29910A95}"/>
              </a:ext>
            </a:extLst>
          </p:cNvPr>
          <p:cNvSpPr>
            <a:spLocks noGrp="1"/>
          </p:cNvSpPr>
          <p:nvPr>
            <p:ph type="title" hasCustomPrompt="1"/>
          </p:nvPr>
        </p:nvSpPr>
        <p:spPr>
          <a:xfrm>
            <a:off x="695326" y="188913"/>
            <a:ext cx="9268184" cy="1116012"/>
          </a:xfrm>
        </p:spPr>
        <p:txBody>
          <a:bodyPr anchor="ctr"/>
          <a:lstStyle>
            <a:lvl1pPr>
              <a:defRPr/>
            </a:lvl1pPr>
          </a:lstStyle>
          <a:p>
            <a:r>
              <a:rPr lang="en-US" dirty="0"/>
              <a:t>Outline </a:t>
            </a:r>
            <a:endParaRPr lang="en-ZA" dirty="0"/>
          </a:p>
        </p:txBody>
      </p:sp>
      <p:pic>
        <p:nvPicPr>
          <p:cNvPr id="10" name="Picture 9">
            <a:extLst>
              <a:ext uri="{FF2B5EF4-FFF2-40B4-BE49-F238E27FC236}">
                <a16:creationId xmlns:a16="http://schemas.microsoft.com/office/drawing/2014/main" id="{CCA00376-3FE7-24C2-C4CC-64718B6542AC}"/>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87763" y="188913"/>
            <a:ext cx="1151045" cy="1116013"/>
          </a:xfrm>
          <a:prstGeom prst="rect">
            <a:avLst/>
          </a:prstGeom>
        </p:spPr>
      </p:pic>
      <p:sp>
        <p:nvSpPr>
          <p:cNvPr id="12" name="Text Placeholder 11">
            <a:extLst>
              <a:ext uri="{FF2B5EF4-FFF2-40B4-BE49-F238E27FC236}">
                <a16:creationId xmlns:a16="http://schemas.microsoft.com/office/drawing/2014/main" id="{4ECBD781-103C-99C9-FC69-B82193544E5B}"/>
              </a:ext>
            </a:extLst>
          </p:cNvPr>
          <p:cNvSpPr>
            <a:spLocks noGrp="1"/>
          </p:cNvSpPr>
          <p:nvPr>
            <p:ph type="body" sz="quarter" idx="10"/>
          </p:nvPr>
        </p:nvSpPr>
        <p:spPr/>
        <p:txBody>
          <a:bodyPr/>
          <a:lstStyle>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321303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10656888" cy="1116012"/>
          </a:xfrm>
        </p:spPr>
        <p:txBody>
          <a:bodyPr anchor="ctr"/>
          <a:lstStyle>
            <a:lvl1pPr>
              <a:defRPr/>
            </a:lvl1pPr>
          </a:lstStyle>
          <a:p>
            <a:r>
              <a:rPr lang="en-US" dirty="0"/>
              <a:t>Content – text only</a:t>
            </a:r>
            <a:endParaRPr lang="en-ZA" dirty="0"/>
          </a:p>
        </p:txBody>
      </p:sp>
      <p:sp>
        <p:nvSpPr>
          <p:cNvPr id="9" name="Text Placeholder 8">
            <a:extLst>
              <a:ext uri="{FF2B5EF4-FFF2-40B4-BE49-F238E27FC236}">
                <a16:creationId xmlns:a16="http://schemas.microsoft.com/office/drawing/2014/main" id="{7CBB468A-4688-39B7-2133-A988867110ED}"/>
              </a:ext>
            </a:extLst>
          </p:cNvPr>
          <p:cNvSpPr>
            <a:spLocks noGrp="1"/>
          </p:cNvSpPr>
          <p:nvPr>
            <p:ph type="body" sz="quarter" idx="10"/>
          </p:nvPr>
        </p:nvSpPr>
        <p:spPr>
          <a:xfrm>
            <a:off x="695325" y="1376363"/>
            <a:ext cx="10656888" cy="4500562"/>
          </a:xfrm>
        </p:spPr>
        <p:txBody>
          <a:bodyPr/>
          <a:lstStyle>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3"/>
            <a:r>
              <a:rPr lang="en-US" dirty="0"/>
              <a:t>Fifth level</a:t>
            </a:r>
            <a:endParaRPr lang="en-ZA" dirty="0"/>
          </a:p>
        </p:txBody>
      </p:sp>
    </p:spTree>
    <p:extLst>
      <p:ext uri="{BB962C8B-B14F-4D97-AF65-F5344CB8AC3E}">
        <p14:creationId xmlns:p14="http://schemas.microsoft.com/office/powerpoint/2010/main" val="599777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mp; 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E451A-2878-F168-89DE-3C66A237FEA5}"/>
              </a:ext>
            </a:extLst>
          </p:cNvPr>
          <p:cNvSpPr>
            <a:spLocks noGrp="1"/>
          </p:cNvSpPr>
          <p:nvPr>
            <p:ph type="title" hasCustomPrompt="1"/>
          </p:nvPr>
        </p:nvSpPr>
        <p:spPr/>
        <p:txBody>
          <a:bodyPr anchor="ctr"/>
          <a:lstStyle>
            <a:lvl1pPr>
              <a:defRPr/>
            </a:lvl1pPr>
          </a:lstStyle>
          <a:p>
            <a:r>
              <a:rPr lang="en-US" dirty="0"/>
              <a:t>Content – text and image </a:t>
            </a:r>
            <a:endParaRPr lang="en-ZA" dirty="0"/>
          </a:p>
        </p:txBody>
      </p:sp>
      <p:sp>
        <p:nvSpPr>
          <p:cNvPr id="3" name="Content Placeholder 2">
            <a:extLst>
              <a:ext uri="{FF2B5EF4-FFF2-40B4-BE49-F238E27FC236}">
                <a16:creationId xmlns:a16="http://schemas.microsoft.com/office/drawing/2014/main" id="{2093AB69-F41C-C45C-AB38-47470880663E}"/>
              </a:ext>
            </a:extLst>
          </p:cNvPr>
          <p:cNvSpPr>
            <a:spLocks noGrp="1"/>
          </p:cNvSpPr>
          <p:nvPr>
            <p:ph sz="half" idx="1"/>
          </p:nvPr>
        </p:nvSpPr>
        <p:spPr>
          <a:xfrm>
            <a:off x="695325" y="1376363"/>
            <a:ext cx="4953000" cy="4500562"/>
          </a:xfrm>
          <a:prstGeom prst="rect">
            <a:avLst/>
          </a:prstGeom>
        </p:spPr>
        <p:txBody>
          <a:body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sp>
        <p:nvSpPr>
          <p:cNvPr id="4" name="Content Placeholder 3">
            <a:extLst>
              <a:ext uri="{FF2B5EF4-FFF2-40B4-BE49-F238E27FC236}">
                <a16:creationId xmlns:a16="http://schemas.microsoft.com/office/drawing/2014/main" id="{A8FA2BA6-0A5A-0008-630B-E38E416150C7}"/>
              </a:ext>
            </a:extLst>
          </p:cNvPr>
          <p:cNvSpPr>
            <a:spLocks noGrp="1"/>
          </p:cNvSpPr>
          <p:nvPr>
            <p:ph sz="half" idx="2" hasCustomPrompt="1"/>
          </p:nvPr>
        </p:nvSpPr>
        <p:spPr>
          <a:xfrm>
            <a:off x="6226629" y="1376363"/>
            <a:ext cx="5125584" cy="4500562"/>
          </a:xfrm>
          <a:prstGeom prst="rect">
            <a:avLst/>
          </a:prstGeom>
        </p:spPr>
        <p:txBody>
          <a:bodyPr anchor="ctr"/>
          <a:lstStyle>
            <a:lvl1pPr marL="0" indent="0" algn="ctr">
              <a:buNone/>
              <a:defRPr i="1"/>
            </a:lvl1pPr>
          </a:lstStyle>
          <a:p>
            <a:pPr lvl="0"/>
            <a:r>
              <a:rPr lang="en-US" dirty="0"/>
              <a:t>Insert image</a:t>
            </a:r>
          </a:p>
        </p:txBody>
      </p:sp>
    </p:spTree>
    <p:extLst>
      <p:ext uri="{BB962C8B-B14F-4D97-AF65-F5344CB8AC3E}">
        <p14:creationId xmlns:p14="http://schemas.microsoft.com/office/powerpoint/2010/main" val="9152857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or Xrays -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C65D18-9A45-001D-0702-3D03B6DCD68C}"/>
              </a:ext>
            </a:extLst>
          </p:cNvPr>
          <p:cNvSpPr/>
          <p:nvPr userDrawn="1"/>
        </p:nvSpPr>
        <p:spPr>
          <a:xfrm>
            <a:off x="6320473" y="1397146"/>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82941170-EBB0-0B96-7EAB-34E9ED79C92A}"/>
              </a:ext>
            </a:extLst>
          </p:cNvPr>
          <p:cNvSpPr/>
          <p:nvPr userDrawn="1"/>
        </p:nvSpPr>
        <p:spPr>
          <a:xfrm>
            <a:off x="1929272" y="1381125"/>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1ACF8103-D262-2B3B-536A-6B4D40BEA22B}"/>
              </a:ext>
            </a:extLst>
          </p:cNvPr>
          <p:cNvSpPr>
            <a:spLocks noGrp="1"/>
          </p:cNvSpPr>
          <p:nvPr>
            <p:ph type="title" hasCustomPrompt="1"/>
          </p:nvPr>
        </p:nvSpPr>
        <p:spPr>
          <a:xfrm>
            <a:off x="695325" y="188913"/>
            <a:ext cx="11341100" cy="1116013"/>
          </a:xfrm>
        </p:spPr>
        <p:txBody>
          <a:bodyPr anchor="ctr"/>
          <a:lstStyle>
            <a:lvl1pPr>
              <a:defRPr/>
            </a:lvl1pPr>
          </a:lstStyle>
          <a:p>
            <a:r>
              <a:rPr lang="en-US" dirty="0"/>
              <a:t>Images or </a:t>
            </a:r>
            <a:r>
              <a:rPr lang="en-US" dirty="0" err="1"/>
              <a:t>xrays</a:t>
            </a:r>
            <a:r>
              <a:rPr lang="en-US" dirty="0"/>
              <a:t> and captions</a:t>
            </a:r>
            <a:endParaRPr lang="en-ZA" dirty="0"/>
          </a:p>
        </p:txBody>
      </p:sp>
      <p:sp>
        <p:nvSpPr>
          <p:cNvPr id="3" name="Text Placeholder 2">
            <a:extLst>
              <a:ext uri="{FF2B5EF4-FFF2-40B4-BE49-F238E27FC236}">
                <a16:creationId xmlns:a16="http://schemas.microsoft.com/office/drawing/2014/main" id="{FD5C9C2A-99E9-8822-21AE-9D7F4750D374}"/>
              </a:ext>
            </a:extLst>
          </p:cNvPr>
          <p:cNvSpPr>
            <a:spLocks noGrp="1"/>
          </p:cNvSpPr>
          <p:nvPr>
            <p:ph type="body" idx="1"/>
          </p:nvPr>
        </p:nvSpPr>
        <p:spPr>
          <a:xfrm>
            <a:off x="1929272" y="4764087"/>
            <a:ext cx="3717925"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F88F48D-4B38-1F11-F584-BACE5BD8BC33}"/>
              </a:ext>
            </a:extLst>
          </p:cNvPr>
          <p:cNvSpPr>
            <a:spLocks noGrp="1"/>
          </p:cNvSpPr>
          <p:nvPr>
            <p:ph sz="half" idx="2"/>
          </p:nvPr>
        </p:nvSpPr>
        <p:spPr>
          <a:xfrm>
            <a:off x="2068945" y="1482725"/>
            <a:ext cx="3417456" cy="2987675"/>
          </a:xfrm>
          <a:prstGeom prst="rect">
            <a:avLst/>
          </a:prstGeom>
        </p:spPr>
        <p:txBody>
          <a:bodyPr/>
          <a:lstStyle/>
          <a:p>
            <a:pPr lvl="0"/>
            <a:endParaRPr lang="en-ZA" dirty="0"/>
          </a:p>
        </p:txBody>
      </p:sp>
      <p:sp>
        <p:nvSpPr>
          <p:cNvPr id="5" name="Text Placeholder 4">
            <a:extLst>
              <a:ext uri="{FF2B5EF4-FFF2-40B4-BE49-F238E27FC236}">
                <a16:creationId xmlns:a16="http://schemas.microsoft.com/office/drawing/2014/main" id="{5486E38E-CC38-4691-756E-F1A99030562A}"/>
              </a:ext>
            </a:extLst>
          </p:cNvPr>
          <p:cNvSpPr>
            <a:spLocks noGrp="1"/>
          </p:cNvSpPr>
          <p:nvPr>
            <p:ph type="body" sz="quarter" idx="3"/>
          </p:nvPr>
        </p:nvSpPr>
        <p:spPr>
          <a:xfrm>
            <a:off x="6330236" y="4764087"/>
            <a:ext cx="3713620"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a:extLst>
              <a:ext uri="{FF2B5EF4-FFF2-40B4-BE49-F238E27FC236}">
                <a16:creationId xmlns:a16="http://schemas.microsoft.com/office/drawing/2014/main" id="{00585F2C-2BF9-5C61-1021-97532BF0D7D3}"/>
              </a:ext>
            </a:extLst>
          </p:cNvPr>
          <p:cNvSpPr>
            <a:spLocks noGrp="1"/>
          </p:cNvSpPr>
          <p:nvPr>
            <p:ph sz="half" idx="13"/>
          </p:nvPr>
        </p:nvSpPr>
        <p:spPr>
          <a:xfrm>
            <a:off x="6428510" y="1482725"/>
            <a:ext cx="3454399" cy="2987675"/>
          </a:xfrm>
          <a:prstGeom prst="rect">
            <a:avLst/>
          </a:prstGeom>
        </p:spPr>
        <p:txBody>
          <a:bodyPr/>
          <a:lstStyle/>
          <a:p>
            <a:pPr lvl="0"/>
            <a:endParaRPr lang="en-ZA" dirty="0"/>
          </a:p>
        </p:txBody>
      </p:sp>
    </p:spTree>
    <p:extLst>
      <p:ext uri="{BB962C8B-B14F-4D97-AF65-F5344CB8AC3E}">
        <p14:creationId xmlns:p14="http://schemas.microsoft.com/office/powerpoint/2010/main" val="8868766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or X rays x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941170-EBB0-0B96-7EAB-34E9ED79C92A}"/>
              </a:ext>
            </a:extLst>
          </p:cNvPr>
          <p:cNvSpPr/>
          <p:nvPr userDrawn="1"/>
        </p:nvSpPr>
        <p:spPr>
          <a:xfrm>
            <a:off x="698620"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1ACF8103-D262-2B3B-536A-6B4D40BEA22B}"/>
              </a:ext>
            </a:extLst>
          </p:cNvPr>
          <p:cNvSpPr>
            <a:spLocks noGrp="1"/>
          </p:cNvSpPr>
          <p:nvPr>
            <p:ph type="title" hasCustomPrompt="1"/>
          </p:nvPr>
        </p:nvSpPr>
        <p:spPr>
          <a:xfrm>
            <a:off x="695325" y="188913"/>
            <a:ext cx="11341100" cy="1116013"/>
          </a:xfrm>
        </p:spPr>
        <p:txBody>
          <a:bodyPr anchor="ctr"/>
          <a:lstStyle>
            <a:lvl1pPr>
              <a:defRPr/>
            </a:lvl1pPr>
          </a:lstStyle>
          <a:p>
            <a:r>
              <a:rPr lang="en-US" dirty="0"/>
              <a:t>Images or </a:t>
            </a:r>
            <a:r>
              <a:rPr lang="en-US" dirty="0" err="1"/>
              <a:t>xrays</a:t>
            </a:r>
            <a:r>
              <a:rPr lang="en-US" dirty="0"/>
              <a:t> and captions</a:t>
            </a:r>
            <a:endParaRPr lang="en-ZA" dirty="0"/>
          </a:p>
        </p:txBody>
      </p:sp>
      <p:sp>
        <p:nvSpPr>
          <p:cNvPr id="3" name="Text Placeholder 2">
            <a:extLst>
              <a:ext uri="{FF2B5EF4-FFF2-40B4-BE49-F238E27FC236}">
                <a16:creationId xmlns:a16="http://schemas.microsoft.com/office/drawing/2014/main" id="{FD5C9C2A-99E9-8822-21AE-9D7F4750D374}"/>
              </a:ext>
            </a:extLst>
          </p:cNvPr>
          <p:cNvSpPr>
            <a:spLocks noGrp="1"/>
          </p:cNvSpPr>
          <p:nvPr>
            <p:ph type="body" idx="1"/>
          </p:nvPr>
        </p:nvSpPr>
        <p:spPr>
          <a:xfrm>
            <a:off x="695325"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F88F48D-4B38-1F11-F584-BACE5BD8BC33}"/>
              </a:ext>
            </a:extLst>
          </p:cNvPr>
          <p:cNvSpPr>
            <a:spLocks noGrp="1"/>
          </p:cNvSpPr>
          <p:nvPr>
            <p:ph sz="half" idx="2"/>
          </p:nvPr>
        </p:nvSpPr>
        <p:spPr>
          <a:xfrm>
            <a:off x="832691" y="1461943"/>
            <a:ext cx="3124717" cy="2987675"/>
          </a:xfrm>
          <a:prstGeom prst="rect">
            <a:avLst/>
          </a:prstGeom>
        </p:spPr>
        <p:txBody>
          <a:bodyPr/>
          <a:lstStyle/>
          <a:p>
            <a:pPr lvl="0"/>
            <a:endParaRPr lang="en-ZA" dirty="0"/>
          </a:p>
        </p:txBody>
      </p:sp>
      <p:sp>
        <p:nvSpPr>
          <p:cNvPr id="18" name="Rectangle 17">
            <a:extLst>
              <a:ext uri="{FF2B5EF4-FFF2-40B4-BE49-F238E27FC236}">
                <a16:creationId xmlns:a16="http://schemas.microsoft.com/office/drawing/2014/main" id="{93F465C3-6D85-4A4D-498B-0E2B2B815D39}"/>
              </a:ext>
            </a:extLst>
          </p:cNvPr>
          <p:cNvSpPr/>
          <p:nvPr userDrawn="1"/>
        </p:nvSpPr>
        <p:spPr>
          <a:xfrm>
            <a:off x="7959605"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19" name="Text Placeholder 2">
            <a:extLst>
              <a:ext uri="{FF2B5EF4-FFF2-40B4-BE49-F238E27FC236}">
                <a16:creationId xmlns:a16="http://schemas.microsoft.com/office/drawing/2014/main" id="{3B99BD6E-9DAC-95B8-575B-6F8D597D40D2}"/>
              </a:ext>
            </a:extLst>
          </p:cNvPr>
          <p:cNvSpPr>
            <a:spLocks noGrp="1"/>
          </p:cNvSpPr>
          <p:nvPr>
            <p:ph type="body" idx="10"/>
          </p:nvPr>
        </p:nvSpPr>
        <p:spPr>
          <a:xfrm>
            <a:off x="7956310"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Content Placeholder 3">
            <a:extLst>
              <a:ext uri="{FF2B5EF4-FFF2-40B4-BE49-F238E27FC236}">
                <a16:creationId xmlns:a16="http://schemas.microsoft.com/office/drawing/2014/main" id="{452A05F3-FCF7-B594-F5BE-D2415C35BA53}"/>
              </a:ext>
            </a:extLst>
          </p:cNvPr>
          <p:cNvSpPr>
            <a:spLocks noGrp="1"/>
          </p:cNvSpPr>
          <p:nvPr>
            <p:ph sz="half" idx="11"/>
          </p:nvPr>
        </p:nvSpPr>
        <p:spPr>
          <a:xfrm>
            <a:off x="8093676" y="1461943"/>
            <a:ext cx="3124717" cy="2987675"/>
          </a:xfrm>
          <a:prstGeom prst="rect">
            <a:avLst/>
          </a:prstGeom>
        </p:spPr>
        <p:txBody>
          <a:bodyPr/>
          <a:lstStyle/>
          <a:p>
            <a:pPr lvl="0"/>
            <a:endParaRPr lang="en-ZA" dirty="0"/>
          </a:p>
        </p:txBody>
      </p:sp>
      <p:sp>
        <p:nvSpPr>
          <p:cNvPr id="21" name="Rectangle 20">
            <a:extLst>
              <a:ext uri="{FF2B5EF4-FFF2-40B4-BE49-F238E27FC236}">
                <a16:creationId xmlns:a16="http://schemas.microsoft.com/office/drawing/2014/main" id="{2A450F02-04B3-F107-F293-282E56AA307D}"/>
              </a:ext>
            </a:extLst>
          </p:cNvPr>
          <p:cNvSpPr/>
          <p:nvPr userDrawn="1"/>
        </p:nvSpPr>
        <p:spPr>
          <a:xfrm>
            <a:off x="4315006"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22" name="Text Placeholder 2">
            <a:extLst>
              <a:ext uri="{FF2B5EF4-FFF2-40B4-BE49-F238E27FC236}">
                <a16:creationId xmlns:a16="http://schemas.microsoft.com/office/drawing/2014/main" id="{DDC52DFB-3754-DD41-0EB4-A4BD9FD02B70}"/>
              </a:ext>
            </a:extLst>
          </p:cNvPr>
          <p:cNvSpPr>
            <a:spLocks noGrp="1"/>
          </p:cNvSpPr>
          <p:nvPr>
            <p:ph type="body" idx="12"/>
          </p:nvPr>
        </p:nvSpPr>
        <p:spPr>
          <a:xfrm>
            <a:off x="4311711"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Content Placeholder 3">
            <a:extLst>
              <a:ext uri="{FF2B5EF4-FFF2-40B4-BE49-F238E27FC236}">
                <a16:creationId xmlns:a16="http://schemas.microsoft.com/office/drawing/2014/main" id="{9ED3AB83-DA6D-6017-7671-891BF8899440}"/>
              </a:ext>
            </a:extLst>
          </p:cNvPr>
          <p:cNvSpPr>
            <a:spLocks noGrp="1"/>
          </p:cNvSpPr>
          <p:nvPr>
            <p:ph sz="half" idx="13"/>
          </p:nvPr>
        </p:nvSpPr>
        <p:spPr>
          <a:xfrm>
            <a:off x="4449077" y="1461943"/>
            <a:ext cx="3124717" cy="2987675"/>
          </a:xfrm>
          <a:prstGeom prst="rect">
            <a:avLst/>
          </a:prstGeom>
        </p:spPr>
        <p:txBody>
          <a:bodyPr/>
          <a:lstStyle/>
          <a:p>
            <a:pPr lvl="0"/>
            <a:endParaRPr lang="en-ZA" dirty="0"/>
          </a:p>
        </p:txBody>
      </p:sp>
    </p:spTree>
    <p:extLst>
      <p:ext uri="{BB962C8B-B14F-4D97-AF65-F5344CB8AC3E}">
        <p14:creationId xmlns:p14="http://schemas.microsoft.com/office/powerpoint/2010/main" val="42043914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24B1-8D8E-553E-B402-69D7D54E132B}"/>
              </a:ext>
            </a:extLst>
          </p:cNvPr>
          <p:cNvSpPr>
            <a:spLocks noGrp="1"/>
          </p:cNvSpPr>
          <p:nvPr>
            <p:ph type="title" hasCustomPrompt="1"/>
          </p:nvPr>
        </p:nvSpPr>
        <p:spPr>
          <a:xfrm>
            <a:off x="695325" y="188913"/>
            <a:ext cx="10656888" cy="1116012"/>
          </a:xfrm>
        </p:spPr>
        <p:txBody>
          <a:bodyPr anchor="ctr"/>
          <a:lstStyle>
            <a:lvl1pPr>
              <a:defRPr/>
            </a:lvl1pPr>
          </a:lstStyle>
          <a:p>
            <a:r>
              <a:rPr lang="en-US" dirty="0"/>
              <a:t>Table heading </a:t>
            </a:r>
            <a:endParaRPr lang="en-ZA" dirty="0"/>
          </a:p>
        </p:txBody>
      </p:sp>
      <p:sp>
        <p:nvSpPr>
          <p:cNvPr id="4" name="Table Placeholder 3">
            <a:extLst>
              <a:ext uri="{FF2B5EF4-FFF2-40B4-BE49-F238E27FC236}">
                <a16:creationId xmlns:a16="http://schemas.microsoft.com/office/drawing/2014/main" id="{FF3E83C3-C902-C7F1-B628-B69015E38EE4}"/>
              </a:ext>
            </a:extLst>
          </p:cNvPr>
          <p:cNvSpPr>
            <a:spLocks noGrp="1"/>
          </p:cNvSpPr>
          <p:nvPr>
            <p:ph type="tbl" sz="quarter" idx="10"/>
          </p:nvPr>
        </p:nvSpPr>
        <p:spPr>
          <a:xfrm>
            <a:off x="695325" y="2233245"/>
            <a:ext cx="10656888" cy="3643679"/>
          </a:xfrm>
        </p:spPr>
        <p:txBody>
          <a:bodyPr/>
          <a:lstStyle/>
          <a:p>
            <a:endParaRPr lang="en-ZA" dirty="0"/>
          </a:p>
        </p:txBody>
      </p:sp>
      <p:sp>
        <p:nvSpPr>
          <p:cNvPr id="6" name="Text Placeholder 5">
            <a:extLst>
              <a:ext uri="{FF2B5EF4-FFF2-40B4-BE49-F238E27FC236}">
                <a16:creationId xmlns:a16="http://schemas.microsoft.com/office/drawing/2014/main" id="{E0959375-3D9E-EA1C-4E8A-82E055181ECB}"/>
              </a:ext>
            </a:extLst>
          </p:cNvPr>
          <p:cNvSpPr>
            <a:spLocks noGrp="1"/>
          </p:cNvSpPr>
          <p:nvPr>
            <p:ph type="body" sz="quarter" idx="11" hasCustomPrompt="1"/>
          </p:nvPr>
        </p:nvSpPr>
        <p:spPr>
          <a:xfrm>
            <a:off x="695325" y="1376363"/>
            <a:ext cx="10656888" cy="698622"/>
          </a:xfrm>
        </p:spPr>
        <p:txBody>
          <a:bodyPr>
            <a:normAutofit/>
          </a:bodyPr>
          <a:lstStyle>
            <a:lvl1pPr marL="0" indent="0">
              <a:buNone/>
              <a:defRPr sz="20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edit Master text styles Click to edit Master text styles</a:t>
            </a:r>
            <a:endParaRPr lang="en-ZA" dirty="0"/>
          </a:p>
          <a:p>
            <a:pPr lvl="0"/>
            <a:endParaRPr lang="en-ZA" dirty="0"/>
          </a:p>
        </p:txBody>
      </p:sp>
    </p:spTree>
    <p:extLst>
      <p:ext uri="{BB962C8B-B14F-4D97-AF65-F5344CB8AC3E}">
        <p14:creationId xmlns:p14="http://schemas.microsoft.com/office/powerpoint/2010/main" val="16358220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0C57-4FAD-9D2C-F1B9-F9040204FC31}"/>
              </a:ext>
            </a:extLst>
          </p:cNvPr>
          <p:cNvSpPr>
            <a:spLocks noGrp="1"/>
          </p:cNvSpPr>
          <p:nvPr>
            <p:ph type="title" hasCustomPrompt="1"/>
          </p:nvPr>
        </p:nvSpPr>
        <p:spPr>
          <a:xfrm>
            <a:off x="695325" y="188913"/>
            <a:ext cx="9114500" cy="1116012"/>
          </a:xfrm>
        </p:spPr>
        <p:txBody>
          <a:bodyPr anchor="ctr"/>
          <a:lstStyle>
            <a:lvl1pPr>
              <a:defRPr/>
            </a:lvl1pPr>
          </a:lstStyle>
          <a:p>
            <a:r>
              <a:rPr lang="en-US" dirty="0"/>
              <a:t>Practical exercise – case study</a:t>
            </a:r>
            <a:endParaRPr lang="en-ZA" dirty="0"/>
          </a:p>
        </p:txBody>
      </p:sp>
      <p:pic>
        <p:nvPicPr>
          <p:cNvPr id="5" name="Picture 4" descr="A blue icon of a doctor at a podium&#10;&#10;Description automatically generated">
            <a:extLst>
              <a:ext uri="{FF2B5EF4-FFF2-40B4-BE49-F238E27FC236}">
                <a16:creationId xmlns:a16="http://schemas.microsoft.com/office/drawing/2014/main" id="{0227FC1A-DEAF-01A0-2D2E-2F3B08CC3FA9}"/>
              </a:ext>
            </a:extLst>
          </p:cNvPr>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r="34393"/>
          <a:stretch/>
        </p:blipFill>
        <p:spPr>
          <a:xfrm>
            <a:off x="10050560" y="188913"/>
            <a:ext cx="1301653" cy="1116012"/>
          </a:xfrm>
          <a:prstGeom prst="rect">
            <a:avLst/>
          </a:prstGeom>
        </p:spPr>
      </p:pic>
      <p:sp>
        <p:nvSpPr>
          <p:cNvPr id="4" name="Content Placeholder 3">
            <a:extLst>
              <a:ext uri="{FF2B5EF4-FFF2-40B4-BE49-F238E27FC236}">
                <a16:creationId xmlns:a16="http://schemas.microsoft.com/office/drawing/2014/main" id="{FEE597E5-CCD1-5B35-123F-4B45439E820F}"/>
              </a:ext>
            </a:extLst>
          </p:cNvPr>
          <p:cNvSpPr>
            <a:spLocks noGrp="1"/>
          </p:cNvSpPr>
          <p:nvPr>
            <p:ph sz="quarter" idx="10"/>
          </p:nvPr>
        </p:nvSpPr>
        <p:spPr>
          <a:xfrm>
            <a:off x="2705100" y="1612900"/>
            <a:ext cx="8788400" cy="2247900"/>
          </a:xfrm>
        </p:spPr>
        <p:txBody>
          <a:bodyPr>
            <a:normAutofit/>
          </a:bodyPr>
          <a:lstStyle>
            <a:lvl1pPr>
              <a:defRPr sz="2200">
                <a:solidFill>
                  <a:srgbClr val="043673"/>
                </a:solidFill>
              </a:defRPr>
            </a:lvl1pPr>
            <a:lvl2pPr>
              <a:defRPr>
                <a:solidFill>
                  <a:srgbClr val="043673"/>
                </a:solidFill>
              </a:defRPr>
            </a:lvl2pPr>
          </a:lstStyle>
          <a:p>
            <a:pPr lvl="0"/>
            <a:r>
              <a:rPr lang="en-US" dirty="0"/>
              <a:t>Click to edit Master text style</a:t>
            </a:r>
          </a:p>
          <a:p>
            <a:pPr lvl="0"/>
            <a:r>
              <a:rPr lang="en-US" dirty="0"/>
              <a:t>ABC</a:t>
            </a:r>
          </a:p>
          <a:p>
            <a:pPr lvl="0"/>
            <a:r>
              <a:rPr lang="en-US" dirty="0" err="1"/>
              <a:t>Acb</a:t>
            </a:r>
            <a:endParaRPr lang="en-US" dirty="0"/>
          </a:p>
          <a:p>
            <a:pPr lvl="0"/>
            <a:r>
              <a:rPr lang="en-US" dirty="0" err="1"/>
              <a:t>Abc</a:t>
            </a:r>
            <a:endParaRPr lang="en-US" dirty="0"/>
          </a:p>
          <a:p>
            <a:pPr lvl="1"/>
            <a:r>
              <a:rPr lang="en-US" dirty="0" err="1"/>
              <a:t>Abc</a:t>
            </a:r>
            <a:endParaRPr lang="en-US" dirty="0"/>
          </a:p>
        </p:txBody>
      </p:sp>
    </p:spTree>
    <p:extLst>
      <p:ext uri="{BB962C8B-B14F-4D97-AF65-F5344CB8AC3E}">
        <p14:creationId xmlns:p14="http://schemas.microsoft.com/office/powerpoint/2010/main" val="17223993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0C57-4FAD-9D2C-F1B9-F9040204FC31}"/>
              </a:ext>
            </a:extLst>
          </p:cNvPr>
          <p:cNvSpPr>
            <a:spLocks noGrp="1"/>
          </p:cNvSpPr>
          <p:nvPr>
            <p:ph type="title" hasCustomPrompt="1"/>
          </p:nvPr>
        </p:nvSpPr>
        <p:spPr>
          <a:xfrm>
            <a:off x="695325" y="188913"/>
            <a:ext cx="9114500" cy="1116012"/>
          </a:xfrm>
        </p:spPr>
        <p:txBody>
          <a:bodyPr anchor="ctr"/>
          <a:lstStyle>
            <a:lvl1pPr>
              <a:defRPr/>
            </a:lvl1pPr>
          </a:lstStyle>
          <a:p>
            <a:r>
              <a:rPr lang="en-US" dirty="0"/>
              <a:t>Practical exercise – case study</a:t>
            </a:r>
            <a:endParaRPr lang="en-ZA" dirty="0"/>
          </a:p>
        </p:txBody>
      </p:sp>
      <p:pic>
        <p:nvPicPr>
          <p:cNvPr id="5" name="Picture 4" descr="A blue icon of a doctor at a podium&#10;&#10;Description automatically generated">
            <a:extLst>
              <a:ext uri="{FF2B5EF4-FFF2-40B4-BE49-F238E27FC236}">
                <a16:creationId xmlns:a16="http://schemas.microsoft.com/office/drawing/2014/main" id="{0227FC1A-DEAF-01A0-2D2E-2F3B08CC3FA9}"/>
              </a:ext>
            </a:extLst>
          </p:cNvPr>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r="34393"/>
          <a:stretch/>
        </p:blipFill>
        <p:spPr>
          <a:xfrm>
            <a:off x="10050560" y="188913"/>
            <a:ext cx="1301653" cy="1116012"/>
          </a:xfrm>
          <a:prstGeom prst="rect">
            <a:avLst/>
          </a:prstGeom>
        </p:spPr>
      </p:pic>
      <p:sp>
        <p:nvSpPr>
          <p:cNvPr id="4" name="Content Placeholder 3">
            <a:extLst>
              <a:ext uri="{FF2B5EF4-FFF2-40B4-BE49-F238E27FC236}">
                <a16:creationId xmlns:a16="http://schemas.microsoft.com/office/drawing/2014/main" id="{FEE597E5-CCD1-5B35-123F-4B45439E820F}"/>
              </a:ext>
            </a:extLst>
          </p:cNvPr>
          <p:cNvSpPr>
            <a:spLocks noGrp="1"/>
          </p:cNvSpPr>
          <p:nvPr>
            <p:ph sz="quarter" idx="10"/>
          </p:nvPr>
        </p:nvSpPr>
        <p:spPr>
          <a:xfrm>
            <a:off x="2705100" y="1612900"/>
            <a:ext cx="8788400" cy="2247900"/>
          </a:xfrm>
        </p:spPr>
        <p:txBody>
          <a:bodyPr>
            <a:normAutofit/>
          </a:bodyPr>
          <a:lstStyle>
            <a:lvl1pPr>
              <a:defRPr sz="1800">
                <a:solidFill>
                  <a:srgbClr val="043673"/>
                </a:solidFill>
              </a:defRPr>
            </a:lvl1pPr>
            <a:lvl2pPr>
              <a:defRPr sz="1800">
                <a:solidFill>
                  <a:srgbClr val="043673"/>
                </a:solidFill>
              </a:defRPr>
            </a:lvl2pPr>
          </a:lstStyle>
          <a:p>
            <a:pPr lvl="0"/>
            <a:r>
              <a:rPr lang="en-US" dirty="0"/>
              <a:t>Click to edit Master text style</a:t>
            </a:r>
          </a:p>
          <a:p>
            <a:pPr lvl="0"/>
            <a:r>
              <a:rPr lang="en-US" dirty="0"/>
              <a:t>ABC</a:t>
            </a:r>
          </a:p>
          <a:p>
            <a:pPr lvl="0"/>
            <a:r>
              <a:rPr lang="en-US" dirty="0" err="1"/>
              <a:t>Acb</a:t>
            </a:r>
            <a:endParaRPr lang="en-US" dirty="0"/>
          </a:p>
          <a:p>
            <a:pPr lvl="0"/>
            <a:r>
              <a:rPr lang="en-US" dirty="0" err="1"/>
              <a:t>Abc</a:t>
            </a:r>
            <a:endParaRPr lang="en-US" dirty="0"/>
          </a:p>
          <a:p>
            <a:pPr lvl="1"/>
            <a:r>
              <a:rPr lang="en-US" dirty="0" err="1"/>
              <a:t>Abc</a:t>
            </a:r>
            <a:endParaRPr lang="en-US" dirty="0"/>
          </a:p>
        </p:txBody>
      </p:sp>
      <p:sp>
        <p:nvSpPr>
          <p:cNvPr id="7" name="Text Placeholder 6">
            <a:extLst>
              <a:ext uri="{FF2B5EF4-FFF2-40B4-BE49-F238E27FC236}">
                <a16:creationId xmlns:a16="http://schemas.microsoft.com/office/drawing/2014/main" id="{C203621D-8384-EE34-AE88-C629AD76A5D5}"/>
              </a:ext>
            </a:extLst>
          </p:cNvPr>
          <p:cNvSpPr>
            <a:spLocks noGrp="1"/>
          </p:cNvSpPr>
          <p:nvPr>
            <p:ph type="body" sz="quarter" idx="11"/>
          </p:nvPr>
        </p:nvSpPr>
        <p:spPr>
          <a:xfrm>
            <a:off x="695324" y="4048125"/>
            <a:ext cx="10798175" cy="2555875"/>
          </a:xfrm>
          <a:solidFill>
            <a:srgbClr val="0060A0"/>
          </a:solidFill>
          <a:ln>
            <a:solidFill>
              <a:srgbClr val="FFC000"/>
            </a:solidFill>
          </a:ln>
        </p:spPr>
        <p:txBody>
          <a:bodyPr>
            <a:normAutofit/>
          </a:bodyPr>
          <a:lstStyle>
            <a:lvl1pPr>
              <a:defRPr sz="2000">
                <a:solidFill>
                  <a:schemeClr val="bg2"/>
                </a:solidFill>
              </a:defRPr>
            </a:lvl1pPr>
            <a:lvl2pPr>
              <a:defRPr sz="2000">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143916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A6B8A-051D-09C0-72F0-B87B72CED9A7}"/>
              </a:ext>
            </a:extLst>
          </p:cNvPr>
          <p:cNvSpPr>
            <a:spLocks noGrp="1"/>
          </p:cNvSpPr>
          <p:nvPr>
            <p:ph type="title" hasCustomPrompt="1"/>
          </p:nvPr>
        </p:nvSpPr>
        <p:spPr/>
        <p:txBody>
          <a:bodyPr/>
          <a:lstStyle>
            <a:lvl1pPr>
              <a:defRPr/>
            </a:lvl1pPr>
          </a:lstStyle>
          <a:p>
            <a:r>
              <a:rPr lang="en-US" dirty="0"/>
              <a:t>Introduction</a:t>
            </a:r>
            <a:endParaRPr lang="en-ZA" dirty="0"/>
          </a:p>
        </p:txBody>
      </p:sp>
      <p:pic>
        <p:nvPicPr>
          <p:cNvPr id="4" name="Picture 3">
            <a:extLst>
              <a:ext uri="{FF2B5EF4-FFF2-40B4-BE49-F238E27FC236}">
                <a16:creationId xmlns:a16="http://schemas.microsoft.com/office/drawing/2014/main" id="{E357302F-0144-6AEB-A631-59E465B9E3CC}"/>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9675813" y="-1431516"/>
            <a:ext cx="1676400" cy="1126716"/>
          </a:xfrm>
          <a:prstGeom prst="rect">
            <a:avLst/>
          </a:prstGeom>
        </p:spPr>
      </p:pic>
      <p:sp>
        <p:nvSpPr>
          <p:cNvPr id="6" name="Text Placeholder 5">
            <a:extLst>
              <a:ext uri="{FF2B5EF4-FFF2-40B4-BE49-F238E27FC236}">
                <a16:creationId xmlns:a16="http://schemas.microsoft.com/office/drawing/2014/main" id="{1325DDB4-0DD3-AC78-C9F9-852784EB6143}"/>
              </a:ext>
            </a:extLst>
          </p:cNvPr>
          <p:cNvSpPr>
            <a:spLocks noGrp="1"/>
          </p:cNvSpPr>
          <p:nvPr>
            <p:ph type="body" sz="quarter" idx="10"/>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8" name="Picture 7">
            <a:extLst>
              <a:ext uri="{FF2B5EF4-FFF2-40B4-BE49-F238E27FC236}">
                <a16:creationId xmlns:a16="http://schemas.microsoft.com/office/drawing/2014/main" id="{06E090C6-9EB7-1DFA-DB6C-218E5DCBE837}"/>
              </a:ext>
            </a:extLst>
          </p:cNvPr>
          <p:cNvPicPr>
            <a:picLocks noChangeAspect="1"/>
          </p:cNvPicPr>
          <p:nvPr userDrawn="1"/>
        </p:nvPicPr>
        <p:blipFill>
          <a:blip r:embed="rId3">
            <a:duotone>
              <a:schemeClr val="accent1">
                <a:shade val="45000"/>
                <a:satMod val="135000"/>
              </a:schemeClr>
              <a:prstClr val="white"/>
            </a:duotone>
          </a:blip>
          <a:stretch>
            <a:fillRect/>
          </a:stretch>
        </p:blipFill>
        <p:spPr>
          <a:xfrm>
            <a:off x="10063961" y="188914"/>
            <a:ext cx="1136951" cy="1116012"/>
          </a:xfrm>
          <a:prstGeom prst="rect">
            <a:avLst/>
          </a:prstGeom>
        </p:spPr>
      </p:pic>
    </p:spTree>
    <p:extLst>
      <p:ext uri="{BB962C8B-B14F-4D97-AF65-F5344CB8AC3E}">
        <p14:creationId xmlns:p14="http://schemas.microsoft.com/office/powerpoint/2010/main" val="8099686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ectur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Lecture style</a:t>
            </a:r>
            <a:endParaRPr lang="en-ZA" dirty="0"/>
          </a:p>
        </p:txBody>
      </p:sp>
      <p:pic>
        <p:nvPicPr>
          <p:cNvPr id="7" name="Picture 6">
            <a:extLst>
              <a:ext uri="{FF2B5EF4-FFF2-40B4-BE49-F238E27FC236}">
                <a16:creationId xmlns:a16="http://schemas.microsoft.com/office/drawing/2014/main" id="{1C503B37-E2FC-1714-54B4-7387E111A129}"/>
              </a:ext>
            </a:extLst>
          </p:cNvPr>
          <p:cNvPicPr>
            <a:picLocks noChangeAspect="1"/>
          </p:cNvPicPr>
          <p:nvPr userDrawn="1"/>
        </p:nvPicPr>
        <p:blipFill rotWithShape="1">
          <a:blip r:embed="rId2">
            <a:duotone>
              <a:schemeClr val="accent1">
                <a:shade val="45000"/>
                <a:satMod val="135000"/>
              </a:schemeClr>
              <a:prstClr val="white"/>
            </a:duotone>
          </a:blip>
          <a:srcRect l="4031" t="7508" r="5188" b="11998"/>
          <a:stretch/>
        </p:blipFill>
        <p:spPr>
          <a:xfrm>
            <a:off x="10212127" y="338765"/>
            <a:ext cx="1207433" cy="966160"/>
          </a:xfrm>
          <a:prstGeom prst="rect">
            <a:avLst/>
          </a:prstGeom>
        </p:spPr>
      </p:pic>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spTree>
    <p:extLst>
      <p:ext uri="{BB962C8B-B14F-4D97-AF65-F5344CB8AC3E}">
        <p14:creationId xmlns:p14="http://schemas.microsoft.com/office/powerpoint/2010/main" val="1913563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Work in pai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ZA" dirty="0"/>
              <a:t>Activity - work in pairs</a:t>
            </a:r>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8FD5ECEA-105A-F662-F644-31B10FC9325F}"/>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47288" y="188913"/>
            <a:ext cx="1304925" cy="1116012"/>
          </a:xfrm>
          <a:prstGeom prst="rect">
            <a:avLst/>
          </a:prstGeom>
        </p:spPr>
      </p:pic>
    </p:spTree>
    <p:extLst>
      <p:ext uri="{BB962C8B-B14F-4D97-AF65-F5344CB8AC3E}">
        <p14:creationId xmlns:p14="http://schemas.microsoft.com/office/powerpoint/2010/main" val="6641859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Work in pair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096000" y="2284396"/>
            <a:ext cx="5110579" cy="2796466"/>
          </a:xfrm>
          <a:prstGeom prst="rect">
            <a:avLst/>
          </a:prstGeom>
          <a:solidFill>
            <a:schemeClr val="bg2">
              <a:lumMod val="95000"/>
            </a:schemeClr>
          </a:solidFill>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p:txBody>
      </p:sp>
      <p:pic>
        <p:nvPicPr>
          <p:cNvPr id="5" name="Picture 4">
            <a:extLst>
              <a:ext uri="{FF2B5EF4-FFF2-40B4-BE49-F238E27FC236}">
                <a16:creationId xmlns:a16="http://schemas.microsoft.com/office/drawing/2014/main" id="{8FD5ECEA-105A-F662-F644-31B10FC9325F}"/>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47288" y="188913"/>
            <a:ext cx="1304925" cy="1116012"/>
          </a:xfrm>
          <a:prstGeom prst="rect">
            <a:avLst/>
          </a:prstGeom>
        </p:spPr>
      </p:pic>
      <p:pic>
        <p:nvPicPr>
          <p:cNvPr id="3" name="Picture 2">
            <a:extLst>
              <a:ext uri="{FF2B5EF4-FFF2-40B4-BE49-F238E27FC236}">
                <a16:creationId xmlns:a16="http://schemas.microsoft.com/office/drawing/2014/main" id="{1965AC09-8141-D321-D609-3FAC8BFA3D57}"/>
              </a:ext>
            </a:extLst>
          </p:cNvPr>
          <p:cNvPicPr>
            <a:picLocks noChangeAspect="1"/>
          </p:cNvPicPr>
          <p:nvPr userDrawn="1"/>
        </p:nvPicPr>
        <p:blipFill rotWithShape="1">
          <a:blip r:embed="rId3">
            <a:duotone>
              <a:schemeClr val="accent1">
                <a:shade val="45000"/>
                <a:satMod val="135000"/>
              </a:schemeClr>
              <a:prstClr val="white"/>
            </a:duotone>
          </a:blip>
          <a:srcRect t="8537"/>
          <a:stretch/>
        </p:blipFill>
        <p:spPr>
          <a:xfrm>
            <a:off x="7310783" y="188913"/>
            <a:ext cx="1759869" cy="1116012"/>
          </a:xfrm>
          <a:prstGeom prst="rect">
            <a:avLst/>
          </a:prstGeom>
        </p:spPr>
      </p:pic>
      <p:pic>
        <p:nvPicPr>
          <p:cNvPr id="4" name="Picture 3" descr="A blue icon of a doctor at a podium&#10;&#10;Description automatically generated">
            <a:extLst>
              <a:ext uri="{FF2B5EF4-FFF2-40B4-BE49-F238E27FC236}">
                <a16:creationId xmlns:a16="http://schemas.microsoft.com/office/drawing/2014/main" id="{CA549ED9-B077-77EB-B8AC-0ECFC6920C72}"/>
              </a:ext>
            </a:extLst>
          </p:cNvPr>
          <p:cNvPicPr>
            <a:picLocks noChangeAspect="1"/>
          </p:cNvPicPr>
          <p:nvPr userDrawn="1"/>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r="33959"/>
          <a:stretch/>
        </p:blipFill>
        <p:spPr>
          <a:xfrm>
            <a:off x="1246449" y="2071749"/>
            <a:ext cx="3505200" cy="2985501"/>
          </a:xfrm>
          <a:prstGeom prst="rect">
            <a:avLst/>
          </a:prstGeom>
        </p:spPr>
      </p:pic>
      <p:sp>
        <p:nvSpPr>
          <p:cNvPr id="6" name="TextBox 5">
            <a:extLst>
              <a:ext uri="{FF2B5EF4-FFF2-40B4-BE49-F238E27FC236}">
                <a16:creationId xmlns:a16="http://schemas.microsoft.com/office/drawing/2014/main" id="{D58036B7-1164-816C-7AB0-EE2FEB0FBD9B}"/>
              </a:ext>
            </a:extLst>
          </p:cNvPr>
          <p:cNvSpPr txBox="1"/>
          <p:nvPr userDrawn="1"/>
        </p:nvSpPr>
        <p:spPr>
          <a:xfrm>
            <a:off x="985421" y="392976"/>
            <a:ext cx="6178859" cy="707886"/>
          </a:xfrm>
          <a:prstGeom prst="rect">
            <a:avLst/>
          </a:prstGeom>
          <a:noFill/>
        </p:spPr>
        <p:txBody>
          <a:bodyPr wrap="square" rtlCol="0">
            <a:spAutoFit/>
          </a:bodyPr>
          <a:lstStyle/>
          <a:p>
            <a:r>
              <a:rPr lang="en-ZA" sz="4000" b="1" dirty="0"/>
              <a:t>Case study activity</a:t>
            </a:r>
          </a:p>
        </p:txBody>
      </p:sp>
    </p:spTree>
    <p:extLst>
      <p:ext uri="{BB962C8B-B14F-4D97-AF65-F5344CB8AC3E}">
        <p14:creationId xmlns:p14="http://schemas.microsoft.com/office/powerpoint/2010/main" val="35124194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Role pl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ZA" dirty="0"/>
              <a:t>Activity – role play</a:t>
            </a:r>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F76048AE-A945-4FF5-357E-7C06ADBB068D}"/>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67950" y="188913"/>
            <a:ext cx="1084263" cy="1084263"/>
          </a:xfrm>
          <a:prstGeom prst="rect">
            <a:avLst/>
          </a:prstGeom>
        </p:spPr>
      </p:pic>
    </p:spTree>
    <p:extLst>
      <p:ext uri="{BB962C8B-B14F-4D97-AF65-F5344CB8AC3E}">
        <p14:creationId xmlns:p14="http://schemas.microsoft.com/office/powerpoint/2010/main" val="32533185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mall grou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Activity – discuss in small groups</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596E9AF6-B0A0-E30E-CFFE-AED1F07A01A9}"/>
              </a:ext>
            </a:extLst>
          </p:cNvPr>
          <p:cNvPicPr>
            <a:picLocks noChangeAspect="1"/>
          </p:cNvPicPr>
          <p:nvPr userDrawn="1"/>
        </p:nvPicPr>
        <p:blipFill rotWithShape="1">
          <a:blip r:embed="rId2">
            <a:duotone>
              <a:schemeClr val="accent1">
                <a:shade val="45000"/>
                <a:satMod val="135000"/>
              </a:schemeClr>
              <a:prstClr val="white"/>
            </a:duotone>
          </a:blip>
          <a:srcRect t="8537"/>
          <a:stretch/>
        </p:blipFill>
        <p:spPr>
          <a:xfrm>
            <a:off x="9592344" y="188913"/>
            <a:ext cx="1759869" cy="1116012"/>
          </a:xfrm>
          <a:prstGeom prst="rect">
            <a:avLst/>
          </a:prstGeom>
        </p:spPr>
      </p:pic>
    </p:spTree>
    <p:extLst>
      <p:ext uri="{BB962C8B-B14F-4D97-AF65-F5344CB8AC3E}">
        <p14:creationId xmlns:p14="http://schemas.microsoft.com/office/powerpoint/2010/main" val="29645685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rge grou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Activity – large group discussion</a:t>
            </a:r>
            <a:endParaRPr lang="en-ZA" dirty="0"/>
          </a:p>
        </p:txBody>
      </p:sp>
      <p:sp>
        <p:nvSpPr>
          <p:cNvPr id="3" name="Footer Placeholder 2">
            <a:extLst>
              <a:ext uri="{FF2B5EF4-FFF2-40B4-BE49-F238E27FC236}">
                <a16:creationId xmlns:a16="http://schemas.microsoft.com/office/drawing/2014/main" id="{D127EC0A-0D18-FE3C-B415-33D69FE5AD6B}"/>
              </a:ext>
            </a:extLst>
          </p:cNvPr>
          <p:cNvSpPr>
            <a:spLocks noGrp="1"/>
          </p:cNvSpPr>
          <p:nvPr>
            <p:ph type="ftr" sz="quarter" idx="10"/>
          </p:nvPr>
        </p:nvSpPr>
        <p:spPr>
          <a:xfrm>
            <a:off x="2717321" y="6308726"/>
            <a:ext cx="7953821" cy="419726"/>
          </a:xfrm>
          <a:prstGeom prst="rect">
            <a:avLst/>
          </a:prstGeom>
        </p:spPr>
        <p:txBody>
          <a:bodyPr/>
          <a:lstStyle/>
          <a:p>
            <a:r>
              <a:rPr lang="en-ZA"/>
              <a:t>TITLE OF THE MODULE </a:t>
            </a:r>
            <a:endParaRPr lang="en-ZA" dirty="0"/>
          </a:p>
        </p:txBody>
      </p:sp>
      <p:sp>
        <p:nvSpPr>
          <p:cNvPr id="4" name="Slide Number Placeholder 3">
            <a:extLst>
              <a:ext uri="{FF2B5EF4-FFF2-40B4-BE49-F238E27FC236}">
                <a16:creationId xmlns:a16="http://schemas.microsoft.com/office/drawing/2014/main" id="{5EEEFFA6-7B27-B1B4-E287-A3FAC73871B7}"/>
              </a:ext>
            </a:extLst>
          </p:cNvPr>
          <p:cNvSpPr>
            <a:spLocks noGrp="1"/>
          </p:cNvSpPr>
          <p:nvPr>
            <p:ph type="sldNum" sz="quarter" idx="11"/>
          </p:nvPr>
        </p:nvSpPr>
        <p:spPr>
          <a:xfrm>
            <a:off x="11419560" y="6308726"/>
            <a:ext cx="616865" cy="433388"/>
          </a:xfrm>
          <a:prstGeom prst="rect">
            <a:avLst/>
          </a:prstGeom>
        </p:spPr>
        <p:txBody>
          <a:bodyPr/>
          <a:lstStyle/>
          <a:p>
            <a:r>
              <a:rPr lang="en-ZA"/>
              <a:t>| </a:t>
            </a:r>
            <a:fld id="{85FBEC4C-3780-454A-B619-D959358895F7}" type="slidenum">
              <a:rPr lang="en-ZA" smtClean="0"/>
              <a:pPr/>
              <a:t>‹#›</a:t>
            </a:fld>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9FE56B36-F0DC-A03D-2225-BBEBE7BC9E59}"/>
              </a:ext>
            </a:extLst>
          </p:cNvPr>
          <p:cNvPicPr>
            <a:picLocks noChangeAspect="1"/>
          </p:cNvPicPr>
          <p:nvPr userDrawn="1"/>
        </p:nvPicPr>
        <p:blipFill>
          <a:blip r:embed="rId2">
            <a:duotone>
              <a:schemeClr val="accent1">
                <a:shade val="45000"/>
                <a:satMod val="135000"/>
              </a:schemeClr>
              <a:prstClr val="white"/>
            </a:duotone>
          </a:blip>
          <a:stretch>
            <a:fillRect/>
          </a:stretch>
        </p:blipFill>
        <p:spPr>
          <a:xfrm flipH="1">
            <a:off x="9636666" y="399497"/>
            <a:ext cx="1715547" cy="905428"/>
          </a:xfrm>
          <a:prstGeom prst="rect">
            <a:avLst/>
          </a:prstGeom>
        </p:spPr>
      </p:pic>
    </p:spTree>
    <p:extLst>
      <p:ext uri="{BB962C8B-B14F-4D97-AF65-F5344CB8AC3E}">
        <p14:creationId xmlns:p14="http://schemas.microsoft.com/office/powerpoint/2010/main" val="21827615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eview (te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Activity – review (test)</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28B9AA5-92AE-B03A-3D1A-4BE70C3D73A7}"/>
              </a:ext>
            </a:extLst>
          </p:cNvPr>
          <p:cNvPicPr>
            <a:picLocks noChangeAspect="1"/>
          </p:cNvPicPr>
          <p:nvPr userDrawn="1"/>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GlowEdges/>
                    </a14:imgEffect>
                  </a14:imgLayer>
                </a14:imgProps>
              </a:ext>
            </a:extLst>
          </a:blip>
          <a:stretch>
            <a:fillRect/>
          </a:stretch>
        </p:blipFill>
        <p:spPr>
          <a:xfrm>
            <a:off x="10236201" y="175524"/>
            <a:ext cx="1116012" cy="1116012"/>
          </a:xfrm>
          <a:prstGeom prst="rect">
            <a:avLst/>
          </a:prstGeom>
        </p:spPr>
      </p:pic>
    </p:spTree>
    <p:extLst>
      <p:ext uri="{BB962C8B-B14F-4D97-AF65-F5344CB8AC3E}">
        <p14:creationId xmlns:p14="http://schemas.microsoft.com/office/powerpoint/2010/main" val="16592540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clusion -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F16A8-C606-E608-0BD2-DF1942C93198}"/>
              </a:ext>
            </a:extLst>
          </p:cNvPr>
          <p:cNvSpPr>
            <a:spLocks noGrp="1"/>
          </p:cNvSpPr>
          <p:nvPr>
            <p:ph type="title" hasCustomPrompt="1"/>
          </p:nvPr>
        </p:nvSpPr>
        <p:spPr/>
        <p:txBody>
          <a:bodyPr anchor="ctr"/>
          <a:lstStyle>
            <a:lvl1pPr>
              <a:defRPr/>
            </a:lvl1pPr>
          </a:lstStyle>
          <a:p>
            <a:r>
              <a:rPr lang="en-US" dirty="0"/>
              <a:t>Conclusion - key learning points</a:t>
            </a:r>
            <a:endParaRPr lang="en-ZA" dirty="0"/>
          </a:p>
        </p:txBody>
      </p:sp>
      <p:sp>
        <p:nvSpPr>
          <p:cNvPr id="6" name="Text Placeholder 5">
            <a:extLst>
              <a:ext uri="{FF2B5EF4-FFF2-40B4-BE49-F238E27FC236}">
                <a16:creationId xmlns:a16="http://schemas.microsoft.com/office/drawing/2014/main" id="{781BFE8D-88C6-9873-FA7C-DFE7B6C26B1F}"/>
              </a:ext>
            </a:extLst>
          </p:cNvPr>
          <p:cNvSpPr>
            <a:spLocks noGrp="1"/>
          </p:cNvSpPr>
          <p:nvPr>
            <p:ph type="body" sz="quarter" idx="10"/>
          </p:nvPr>
        </p:nvSpPr>
        <p:spPr/>
        <p:txBody>
          <a:bodyPr/>
          <a:lstStyle>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8" name="Picture 7" descr="A blue key on a black background&#10;&#10;Description automatically generated">
            <a:extLst>
              <a:ext uri="{FF2B5EF4-FFF2-40B4-BE49-F238E27FC236}">
                <a16:creationId xmlns:a16="http://schemas.microsoft.com/office/drawing/2014/main" id="{8EBD6E50-B227-E5EA-E129-72F07C700A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73881" y="207759"/>
            <a:ext cx="1078320" cy="1078320"/>
          </a:xfrm>
          <a:prstGeom prst="rect">
            <a:avLst/>
          </a:prstGeom>
        </p:spPr>
      </p:pic>
    </p:spTree>
    <p:extLst>
      <p:ext uri="{BB962C8B-B14F-4D97-AF65-F5344CB8AC3E}">
        <p14:creationId xmlns:p14="http://schemas.microsoft.com/office/powerpoint/2010/main" val="21052497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Wrap up and questions</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DCE3EB84-E5FF-C812-FA81-B4BE059B8CAC}"/>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229724" y="226332"/>
            <a:ext cx="1122489" cy="1078593"/>
          </a:xfrm>
          <a:prstGeom prst="rect">
            <a:avLst/>
          </a:prstGeom>
        </p:spPr>
      </p:pic>
    </p:spTree>
    <p:extLst>
      <p:ext uri="{BB962C8B-B14F-4D97-AF65-F5344CB8AC3E}">
        <p14:creationId xmlns:p14="http://schemas.microsoft.com/office/powerpoint/2010/main" val="35937696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Next u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Next up….</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B6AF74F0-3035-DAEF-2FE6-2429D8997F58}"/>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36201" y="188913"/>
            <a:ext cx="1116012" cy="1116012"/>
          </a:xfrm>
          <a:prstGeom prst="rect">
            <a:avLst/>
          </a:prstGeom>
        </p:spPr>
      </p:pic>
    </p:spTree>
    <p:extLst>
      <p:ext uri="{BB962C8B-B14F-4D97-AF65-F5344CB8AC3E}">
        <p14:creationId xmlns:p14="http://schemas.microsoft.com/office/powerpoint/2010/main" val="2302198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Learning objectiv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F190-0770-819E-1829-897F8E48B60D}"/>
              </a:ext>
            </a:extLst>
          </p:cNvPr>
          <p:cNvSpPr>
            <a:spLocks noGrp="1"/>
          </p:cNvSpPr>
          <p:nvPr>
            <p:ph type="title" hasCustomPrompt="1"/>
          </p:nvPr>
        </p:nvSpPr>
        <p:spPr>
          <a:xfrm>
            <a:off x="695325" y="188913"/>
            <a:ext cx="9475218" cy="1116012"/>
          </a:xfrm>
        </p:spPr>
        <p:txBody>
          <a:bodyPr/>
          <a:lstStyle>
            <a:lvl1pPr>
              <a:defRPr/>
            </a:lvl1pPr>
          </a:lstStyle>
          <a:p>
            <a:r>
              <a:rPr lang="en-US" dirty="0"/>
              <a:t>Learning objectives</a:t>
            </a:r>
            <a:endParaRPr lang="en-ZA" dirty="0"/>
          </a:p>
        </p:txBody>
      </p:sp>
      <p:grpSp>
        <p:nvGrpSpPr>
          <p:cNvPr id="5" name="Group 4">
            <a:extLst>
              <a:ext uri="{FF2B5EF4-FFF2-40B4-BE49-F238E27FC236}">
                <a16:creationId xmlns:a16="http://schemas.microsoft.com/office/drawing/2014/main" id="{EAAE5BA9-CDC1-26FF-A2DA-D541C7381517}"/>
              </a:ext>
            </a:extLst>
          </p:cNvPr>
          <p:cNvGrpSpPr/>
          <p:nvPr userDrawn="1"/>
        </p:nvGrpSpPr>
        <p:grpSpPr>
          <a:xfrm>
            <a:off x="911225" y="1978261"/>
            <a:ext cx="595312" cy="3646252"/>
            <a:chOff x="155572" y="1978262"/>
            <a:chExt cx="682628" cy="3898663"/>
          </a:xfrm>
        </p:grpSpPr>
        <p:pic>
          <p:nvPicPr>
            <p:cNvPr id="6" name="Picture 5">
              <a:extLst>
                <a:ext uri="{FF2B5EF4-FFF2-40B4-BE49-F238E27FC236}">
                  <a16:creationId xmlns:a16="http://schemas.microsoft.com/office/drawing/2014/main" id="{FB30C277-07A2-1E1E-7175-60D0E646C2F5}"/>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2" y="1978262"/>
              <a:ext cx="682625" cy="665907"/>
            </a:xfrm>
            <a:prstGeom prst="rect">
              <a:avLst/>
            </a:prstGeom>
          </p:spPr>
        </p:pic>
        <p:pic>
          <p:nvPicPr>
            <p:cNvPr id="7" name="Picture 6">
              <a:extLst>
                <a:ext uri="{FF2B5EF4-FFF2-40B4-BE49-F238E27FC236}">
                  <a16:creationId xmlns:a16="http://schemas.microsoft.com/office/drawing/2014/main" id="{655A33E8-E592-ED54-CAC1-D1DDACAE2B92}"/>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4" y="2786451"/>
              <a:ext cx="682625" cy="665907"/>
            </a:xfrm>
            <a:prstGeom prst="rect">
              <a:avLst/>
            </a:prstGeom>
          </p:spPr>
        </p:pic>
        <p:pic>
          <p:nvPicPr>
            <p:cNvPr id="8" name="Picture 7">
              <a:extLst>
                <a:ext uri="{FF2B5EF4-FFF2-40B4-BE49-F238E27FC236}">
                  <a16:creationId xmlns:a16="http://schemas.microsoft.com/office/drawing/2014/main" id="{954EF184-B0F2-656D-54CE-8397BF4E7FF4}"/>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3" y="3594640"/>
              <a:ext cx="682625" cy="665907"/>
            </a:xfrm>
            <a:prstGeom prst="rect">
              <a:avLst/>
            </a:prstGeom>
          </p:spPr>
        </p:pic>
        <p:pic>
          <p:nvPicPr>
            <p:cNvPr id="9" name="Picture 8">
              <a:extLst>
                <a:ext uri="{FF2B5EF4-FFF2-40B4-BE49-F238E27FC236}">
                  <a16:creationId xmlns:a16="http://schemas.microsoft.com/office/drawing/2014/main" id="{6F4EC902-6AB2-DB1E-FB48-18BC5005B151}"/>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5" y="4402829"/>
              <a:ext cx="682625" cy="665907"/>
            </a:xfrm>
            <a:prstGeom prst="rect">
              <a:avLst/>
            </a:prstGeom>
          </p:spPr>
        </p:pic>
        <p:pic>
          <p:nvPicPr>
            <p:cNvPr id="10" name="Picture 9">
              <a:extLst>
                <a:ext uri="{FF2B5EF4-FFF2-40B4-BE49-F238E27FC236}">
                  <a16:creationId xmlns:a16="http://schemas.microsoft.com/office/drawing/2014/main" id="{C272ECF2-0950-D058-013E-B69E1CDCFD59}"/>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5" y="5211018"/>
              <a:ext cx="682625" cy="665907"/>
            </a:xfrm>
            <a:prstGeom prst="rect">
              <a:avLst/>
            </a:prstGeom>
          </p:spPr>
        </p:pic>
      </p:grpSp>
      <p:sp>
        <p:nvSpPr>
          <p:cNvPr id="11" name="TextBox 10">
            <a:extLst>
              <a:ext uri="{FF2B5EF4-FFF2-40B4-BE49-F238E27FC236}">
                <a16:creationId xmlns:a16="http://schemas.microsoft.com/office/drawing/2014/main" id="{436CD2E7-05A8-9693-5A31-EFBCCF06E78C}"/>
              </a:ext>
            </a:extLst>
          </p:cNvPr>
          <p:cNvSpPr txBox="1"/>
          <p:nvPr userDrawn="1"/>
        </p:nvSpPr>
        <p:spPr>
          <a:xfrm>
            <a:off x="911225" y="1376363"/>
            <a:ext cx="105140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t>At the end of this module, participants will be able to:  </a:t>
            </a:r>
            <a:endParaRPr lang="en-US" sz="2800" b="1" dirty="0"/>
          </a:p>
        </p:txBody>
      </p:sp>
      <p:sp>
        <p:nvSpPr>
          <p:cNvPr id="21" name="TextBox 20">
            <a:extLst>
              <a:ext uri="{FF2B5EF4-FFF2-40B4-BE49-F238E27FC236}">
                <a16:creationId xmlns:a16="http://schemas.microsoft.com/office/drawing/2014/main" id="{4474C72F-4369-173E-5E4C-A5D58498779C}"/>
              </a:ext>
            </a:extLst>
          </p:cNvPr>
          <p:cNvSpPr txBox="1"/>
          <p:nvPr userDrawn="1"/>
        </p:nvSpPr>
        <p:spPr>
          <a:xfrm>
            <a:off x="3042285" y="3244334"/>
            <a:ext cx="6099810" cy="369332"/>
          </a:xfrm>
          <a:prstGeom prst="rect">
            <a:avLst/>
          </a:prstGeom>
          <a:noFill/>
        </p:spPr>
        <p:txBody>
          <a:bodyPr wrap="square">
            <a:spAutoFit/>
          </a:bodyPr>
          <a:lstStyle/>
          <a:p>
            <a:endParaRPr lang="en-ZA" dirty="0"/>
          </a:p>
        </p:txBody>
      </p:sp>
      <p:pic>
        <p:nvPicPr>
          <p:cNvPr id="25" name="Picture 24">
            <a:extLst>
              <a:ext uri="{FF2B5EF4-FFF2-40B4-BE49-F238E27FC236}">
                <a16:creationId xmlns:a16="http://schemas.microsoft.com/office/drawing/2014/main" id="{51A7D338-A742-0C28-87F2-585824900052}"/>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350731" y="232696"/>
            <a:ext cx="1001482" cy="1028445"/>
          </a:xfrm>
          <a:prstGeom prst="rect">
            <a:avLst/>
          </a:prstGeom>
        </p:spPr>
      </p:pic>
      <p:sp>
        <p:nvSpPr>
          <p:cNvPr id="27" name="Text Placeholder 26">
            <a:extLst>
              <a:ext uri="{FF2B5EF4-FFF2-40B4-BE49-F238E27FC236}">
                <a16:creationId xmlns:a16="http://schemas.microsoft.com/office/drawing/2014/main" id="{7E30B61F-7853-E636-FFA9-FC70E8F70212}"/>
              </a:ext>
            </a:extLst>
          </p:cNvPr>
          <p:cNvSpPr>
            <a:spLocks noGrp="1"/>
          </p:cNvSpPr>
          <p:nvPr>
            <p:ph type="body" sz="quarter" idx="10" hasCustomPrompt="1"/>
          </p:nvPr>
        </p:nvSpPr>
        <p:spPr>
          <a:xfrm>
            <a:off x="1633537" y="1978261"/>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28" name="Text Placeholder 26">
            <a:extLst>
              <a:ext uri="{FF2B5EF4-FFF2-40B4-BE49-F238E27FC236}">
                <a16:creationId xmlns:a16="http://schemas.microsoft.com/office/drawing/2014/main" id="{4637D020-2C8D-C106-02B5-46E98F853FC8}"/>
              </a:ext>
            </a:extLst>
          </p:cNvPr>
          <p:cNvSpPr>
            <a:spLocks noGrp="1"/>
          </p:cNvSpPr>
          <p:nvPr>
            <p:ph type="body" sz="quarter" idx="11" hasCustomPrompt="1"/>
          </p:nvPr>
        </p:nvSpPr>
        <p:spPr>
          <a:xfrm>
            <a:off x="1633537" y="2733196"/>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0" name="Text Placeholder 26">
            <a:extLst>
              <a:ext uri="{FF2B5EF4-FFF2-40B4-BE49-F238E27FC236}">
                <a16:creationId xmlns:a16="http://schemas.microsoft.com/office/drawing/2014/main" id="{E4D22FF5-69C0-B279-6584-523CEC8368F5}"/>
              </a:ext>
            </a:extLst>
          </p:cNvPr>
          <p:cNvSpPr>
            <a:spLocks noGrp="1"/>
          </p:cNvSpPr>
          <p:nvPr>
            <p:ph type="body" sz="quarter" idx="12" hasCustomPrompt="1"/>
          </p:nvPr>
        </p:nvSpPr>
        <p:spPr>
          <a:xfrm>
            <a:off x="1633537" y="3555731"/>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1" name="Text Placeholder 26">
            <a:extLst>
              <a:ext uri="{FF2B5EF4-FFF2-40B4-BE49-F238E27FC236}">
                <a16:creationId xmlns:a16="http://schemas.microsoft.com/office/drawing/2014/main" id="{BFD0243E-A216-93B3-2BEC-A07295D04AF1}"/>
              </a:ext>
            </a:extLst>
          </p:cNvPr>
          <p:cNvSpPr>
            <a:spLocks noGrp="1"/>
          </p:cNvSpPr>
          <p:nvPr>
            <p:ph type="body" sz="quarter" idx="13" hasCustomPrompt="1"/>
          </p:nvPr>
        </p:nvSpPr>
        <p:spPr>
          <a:xfrm>
            <a:off x="1633537" y="4313385"/>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2" name="Text Placeholder 26">
            <a:extLst>
              <a:ext uri="{FF2B5EF4-FFF2-40B4-BE49-F238E27FC236}">
                <a16:creationId xmlns:a16="http://schemas.microsoft.com/office/drawing/2014/main" id="{2513A261-01EB-806D-6D17-4274160C38D4}"/>
              </a:ext>
            </a:extLst>
          </p:cNvPr>
          <p:cNvSpPr>
            <a:spLocks noGrp="1"/>
          </p:cNvSpPr>
          <p:nvPr>
            <p:ph type="body" sz="quarter" idx="14" hasCustomPrompt="1"/>
          </p:nvPr>
        </p:nvSpPr>
        <p:spPr>
          <a:xfrm>
            <a:off x="1633537" y="5071039"/>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Tree>
    <p:extLst>
      <p:ext uri="{BB962C8B-B14F-4D97-AF65-F5344CB8AC3E}">
        <p14:creationId xmlns:p14="http://schemas.microsoft.com/office/powerpoint/2010/main" val="12391005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B593-AA9E-0F3E-9859-003C1847E3E1}"/>
              </a:ext>
            </a:extLst>
          </p:cNvPr>
          <p:cNvSpPr>
            <a:spLocks noGrp="1"/>
          </p:cNvSpPr>
          <p:nvPr>
            <p:ph type="title" hasCustomPrompt="1"/>
          </p:nvPr>
        </p:nvSpPr>
        <p:spPr/>
        <p:txBody>
          <a:bodyPr anchor="ctr"/>
          <a:lstStyle>
            <a:lvl1pPr>
              <a:defRPr/>
            </a:lvl1pPr>
          </a:lstStyle>
          <a:p>
            <a:r>
              <a:rPr lang="en-US" dirty="0"/>
              <a:t>Title and blank slide</a:t>
            </a:r>
            <a:endParaRPr lang="en-ZA" dirty="0"/>
          </a:p>
        </p:txBody>
      </p:sp>
    </p:spTree>
    <p:extLst>
      <p:ext uri="{BB962C8B-B14F-4D97-AF65-F5344CB8AC3E}">
        <p14:creationId xmlns:p14="http://schemas.microsoft.com/office/powerpoint/2010/main" val="38571357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7713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tting specific practices">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A163C8E-F7F0-D16D-AA41-EF3EF054AD4A}"/>
              </a:ext>
            </a:extLst>
          </p:cNvPr>
          <p:cNvSpPr/>
          <p:nvPr userDrawn="1"/>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10656888" cy="1116012"/>
          </a:xfrm>
        </p:spPr>
        <p:txBody>
          <a:bodyPr/>
          <a:lstStyle>
            <a:lvl1pPr>
              <a:defRPr/>
            </a:lvl1pPr>
          </a:lstStyle>
          <a:p>
            <a:r>
              <a:rPr lang="en-ZA" dirty="0"/>
              <a:t>Consider your setting</a:t>
            </a:r>
          </a:p>
        </p:txBody>
      </p:sp>
      <p:sp>
        <p:nvSpPr>
          <p:cNvPr id="20" name="Text Placeholder 19">
            <a:extLst>
              <a:ext uri="{FF2B5EF4-FFF2-40B4-BE49-F238E27FC236}">
                <a16:creationId xmlns:a16="http://schemas.microsoft.com/office/drawing/2014/main" id="{40100044-B238-BD46-6069-FC43E21D00BE}"/>
              </a:ext>
            </a:extLst>
          </p:cNvPr>
          <p:cNvSpPr>
            <a:spLocks noGrp="1"/>
          </p:cNvSpPr>
          <p:nvPr>
            <p:ph type="body" sz="quarter" idx="13" hasCustomPrompt="1"/>
          </p:nvPr>
        </p:nvSpPr>
        <p:spPr>
          <a:xfrm>
            <a:off x="1591622" y="1487941"/>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25" name="Oval 24">
            <a:extLst>
              <a:ext uri="{FF2B5EF4-FFF2-40B4-BE49-F238E27FC236}">
                <a16:creationId xmlns:a16="http://schemas.microsoft.com/office/drawing/2014/main" id="{840CBF20-FEE7-2785-E47B-7C533A132F84}"/>
              </a:ext>
            </a:extLst>
          </p:cNvPr>
          <p:cNvSpPr/>
          <p:nvPr userDrawn="1"/>
        </p:nvSpPr>
        <p:spPr>
          <a:xfrm>
            <a:off x="898339" y="149656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27" name="Text Placeholder 26">
            <a:extLst>
              <a:ext uri="{FF2B5EF4-FFF2-40B4-BE49-F238E27FC236}">
                <a16:creationId xmlns:a16="http://schemas.microsoft.com/office/drawing/2014/main" id="{221E46B5-BE9F-6EA5-1FE6-C2E391D1AE12}"/>
              </a:ext>
            </a:extLst>
          </p:cNvPr>
          <p:cNvSpPr>
            <a:spLocks noGrp="1"/>
          </p:cNvSpPr>
          <p:nvPr>
            <p:ph type="body" sz="quarter" idx="14" hasCustomPrompt="1"/>
          </p:nvPr>
        </p:nvSpPr>
        <p:spPr>
          <a:xfrm>
            <a:off x="1024414" y="164168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pic>
        <p:nvPicPr>
          <p:cNvPr id="7" name="Picture 6">
            <a:extLst>
              <a:ext uri="{FF2B5EF4-FFF2-40B4-BE49-F238E27FC236}">
                <a16:creationId xmlns:a16="http://schemas.microsoft.com/office/drawing/2014/main" id="{28D9A3E1-92BE-90C9-32D4-B50D257C669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207921" y="189753"/>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userDrawn="1"/>
        </p:nvSpPr>
        <p:spPr>
          <a:xfrm>
            <a:off x="721451" y="230215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591622" y="2395251"/>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userDrawn="1"/>
        </p:nvSpPr>
        <p:spPr>
          <a:xfrm>
            <a:off x="898339" y="240387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24414" y="254899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4" name="Rectangle 53">
            <a:extLst>
              <a:ext uri="{FF2B5EF4-FFF2-40B4-BE49-F238E27FC236}">
                <a16:creationId xmlns:a16="http://schemas.microsoft.com/office/drawing/2014/main" id="{788E1BFB-41C3-2B1D-C187-1D1601B5A32F}"/>
              </a:ext>
            </a:extLst>
          </p:cNvPr>
          <p:cNvSpPr/>
          <p:nvPr userDrawn="1"/>
        </p:nvSpPr>
        <p:spPr>
          <a:xfrm>
            <a:off x="721451" y="320946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5" name="Text Placeholder 19">
            <a:extLst>
              <a:ext uri="{FF2B5EF4-FFF2-40B4-BE49-F238E27FC236}">
                <a16:creationId xmlns:a16="http://schemas.microsoft.com/office/drawing/2014/main" id="{0BC2B069-6B7C-4DB8-2C34-6EF7691627B9}"/>
              </a:ext>
            </a:extLst>
          </p:cNvPr>
          <p:cNvSpPr>
            <a:spLocks noGrp="1"/>
          </p:cNvSpPr>
          <p:nvPr>
            <p:ph type="body" sz="quarter" idx="27" hasCustomPrompt="1"/>
          </p:nvPr>
        </p:nvSpPr>
        <p:spPr>
          <a:xfrm>
            <a:off x="1591622" y="3302561"/>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6" name="Oval 55">
            <a:extLst>
              <a:ext uri="{FF2B5EF4-FFF2-40B4-BE49-F238E27FC236}">
                <a16:creationId xmlns:a16="http://schemas.microsoft.com/office/drawing/2014/main" id="{D855044F-85EB-EF75-AD6C-BC5E5D1EA80F}"/>
              </a:ext>
            </a:extLst>
          </p:cNvPr>
          <p:cNvSpPr/>
          <p:nvPr userDrawn="1"/>
        </p:nvSpPr>
        <p:spPr>
          <a:xfrm>
            <a:off x="898339" y="331118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7" name="Text Placeholder 26">
            <a:extLst>
              <a:ext uri="{FF2B5EF4-FFF2-40B4-BE49-F238E27FC236}">
                <a16:creationId xmlns:a16="http://schemas.microsoft.com/office/drawing/2014/main" id="{C8FB0651-F70B-AA99-FCDD-3694CB2B93F1}"/>
              </a:ext>
            </a:extLst>
          </p:cNvPr>
          <p:cNvSpPr>
            <a:spLocks noGrp="1"/>
          </p:cNvSpPr>
          <p:nvPr>
            <p:ph type="body" sz="quarter" idx="28" hasCustomPrompt="1"/>
          </p:nvPr>
        </p:nvSpPr>
        <p:spPr>
          <a:xfrm>
            <a:off x="1024414" y="345630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8" name="Rectangle 57">
            <a:extLst>
              <a:ext uri="{FF2B5EF4-FFF2-40B4-BE49-F238E27FC236}">
                <a16:creationId xmlns:a16="http://schemas.microsoft.com/office/drawing/2014/main" id="{922D164A-126A-7A94-B241-EE141323F8E1}"/>
              </a:ext>
            </a:extLst>
          </p:cNvPr>
          <p:cNvSpPr/>
          <p:nvPr userDrawn="1"/>
        </p:nvSpPr>
        <p:spPr>
          <a:xfrm>
            <a:off x="721451" y="4108612"/>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9" name="Text Placeholder 19">
            <a:extLst>
              <a:ext uri="{FF2B5EF4-FFF2-40B4-BE49-F238E27FC236}">
                <a16:creationId xmlns:a16="http://schemas.microsoft.com/office/drawing/2014/main" id="{00219CDA-7F7C-5ACF-7693-AA4382AEFD3E}"/>
              </a:ext>
            </a:extLst>
          </p:cNvPr>
          <p:cNvSpPr>
            <a:spLocks noGrp="1"/>
          </p:cNvSpPr>
          <p:nvPr>
            <p:ph type="body" sz="quarter" idx="29" hasCustomPrompt="1"/>
          </p:nvPr>
        </p:nvSpPr>
        <p:spPr>
          <a:xfrm>
            <a:off x="1591622" y="4201705"/>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0" name="Oval 59">
            <a:extLst>
              <a:ext uri="{FF2B5EF4-FFF2-40B4-BE49-F238E27FC236}">
                <a16:creationId xmlns:a16="http://schemas.microsoft.com/office/drawing/2014/main" id="{B948E09E-FE4F-B54D-4992-6074FEC2E5EB}"/>
              </a:ext>
            </a:extLst>
          </p:cNvPr>
          <p:cNvSpPr/>
          <p:nvPr userDrawn="1"/>
        </p:nvSpPr>
        <p:spPr>
          <a:xfrm>
            <a:off x="898339" y="4210325"/>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61" name="Text Placeholder 26">
            <a:extLst>
              <a:ext uri="{FF2B5EF4-FFF2-40B4-BE49-F238E27FC236}">
                <a16:creationId xmlns:a16="http://schemas.microsoft.com/office/drawing/2014/main" id="{E67862E2-E09B-B9D0-970D-34200F1F470F}"/>
              </a:ext>
            </a:extLst>
          </p:cNvPr>
          <p:cNvSpPr>
            <a:spLocks noGrp="1"/>
          </p:cNvSpPr>
          <p:nvPr>
            <p:ph type="body" sz="quarter" idx="30" hasCustomPrompt="1"/>
          </p:nvPr>
        </p:nvSpPr>
        <p:spPr>
          <a:xfrm>
            <a:off x="1024414" y="4355450"/>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62" name="Rectangle 61">
            <a:extLst>
              <a:ext uri="{FF2B5EF4-FFF2-40B4-BE49-F238E27FC236}">
                <a16:creationId xmlns:a16="http://schemas.microsoft.com/office/drawing/2014/main" id="{ACECBA07-EC3D-2479-A30C-3913D8395D3D}"/>
              </a:ext>
            </a:extLst>
          </p:cNvPr>
          <p:cNvSpPr/>
          <p:nvPr userDrawn="1"/>
        </p:nvSpPr>
        <p:spPr>
          <a:xfrm>
            <a:off x="695325" y="5095599"/>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63" name="Text Placeholder 19">
            <a:extLst>
              <a:ext uri="{FF2B5EF4-FFF2-40B4-BE49-F238E27FC236}">
                <a16:creationId xmlns:a16="http://schemas.microsoft.com/office/drawing/2014/main" id="{50A3A517-FFA4-5942-7A05-4FB3DC2B701B}"/>
              </a:ext>
            </a:extLst>
          </p:cNvPr>
          <p:cNvSpPr>
            <a:spLocks noGrp="1"/>
          </p:cNvSpPr>
          <p:nvPr>
            <p:ph type="body" sz="quarter" idx="31" hasCustomPrompt="1"/>
          </p:nvPr>
        </p:nvSpPr>
        <p:spPr>
          <a:xfrm>
            <a:off x="1565496" y="5188692"/>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4" name="Oval 63">
            <a:extLst>
              <a:ext uri="{FF2B5EF4-FFF2-40B4-BE49-F238E27FC236}">
                <a16:creationId xmlns:a16="http://schemas.microsoft.com/office/drawing/2014/main" id="{DA099932-86A5-03D7-ACFD-314EDD0FAAEC}"/>
              </a:ext>
            </a:extLst>
          </p:cNvPr>
          <p:cNvSpPr/>
          <p:nvPr userDrawn="1"/>
        </p:nvSpPr>
        <p:spPr>
          <a:xfrm>
            <a:off x="872213" y="5197312"/>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65" name="Text Placeholder 26">
            <a:extLst>
              <a:ext uri="{FF2B5EF4-FFF2-40B4-BE49-F238E27FC236}">
                <a16:creationId xmlns:a16="http://schemas.microsoft.com/office/drawing/2014/main" id="{96540088-F1EB-5ADD-71E4-863CDAC7B119}"/>
              </a:ext>
            </a:extLst>
          </p:cNvPr>
          <p:cNvSpPr>
            <a:spLocks noGrp="1"/>
          </p:cNvSpPr>
          <p:nvPr>
            <p:ph type="body" sz="quarter" idx="32" hasCustomPrompt="1"/>
          </p:nvPr>
        </p:nvSpPr>
        <p:spPr>
          <a:xfrm>
            <a:off x="998288" y="5342437"/>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Tree>
    <p:extLst>
      <p:ext uri="{BB962C8B-B14F-4D97-AF65-F5344CB8AC3E}">
        <p14:creationId xmlns:p14="http://schemas.microsoft.com/office/powerpoint/2010/main" val="1936136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ut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C31A2-F95A-DA3D-CE00-AF8D29910A95}"/>
              </a:ext>
            </a:extLst>
          </p:cNvPr>
          <p:cNvSpPr>
            <a:spLocks noGrp="1"/>
          </p:cNvSpPr>
          <p:nvPr>
            <p:ph type="title" hasCustomPrompt="1"/>
          </p:nvPr>
        </p:nvSpPr>
        <p:spPr>
          <a:xfrm>
            <a:off x="695326" y="188913"/>
            <a:ext cx="9268184" cy="1116012"/>
          </a:xfrm>
        </p:spPr>
        <p:txBody>
          <a:bodyPr/>
          <a:lstStyle>
            <a:lvl1pPr>
              <a:defRPr/>
            </a:lvl1pPr>
          </a:lstStyle>
          <a:p>
            <a:r>
              <a:rPr lang="en-US" dirty="0"/>
              <a:t>Outline </a:t>
            </a:r>
            <a:endParaRPr lang="en-ZA" dirty="0"/>
          </a:p>
        </p:txBody>
      </p:sp>
      <p:pic>
        <p:nvPicPr>
          <p:cNvPr id="10" name="Picture 9">
            <a:extLst>
              <a:ext uri="{FF2B5EF4-FFF2-40B4-BE49-F238E27FC236}">
                <a16:creationId xmlns:a16="http://schemas.microsoft.com/office/drawing/2014/main" id="{CCA00376-3FE7-24C2-C4CC-64718B6542AC}"/>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87763" y="188913"/>
            <a:ext cx="1151045" cy="1116013"/>
          </a:xfrm>
          <a:prstGeom prst="rect">
            <a:avLst/>
          </a:prstGeom>
        </p:spPr>
      </p:pic>
      <p:sp>
        <p:nvSpPr>
          <p:cNvPr id="12" name="Text Placeholder 11">
            <a:extLst>
              <a:ext uri="{FF2B5EF4-FFF2-40B4-BE49-F238E27FC236}">
                <a16:creationId xmlns:a16="http://schemas.microsoft.com/office/drawing/2014/main" id="{4ECBD781-103C-99C9-FC69-B82193544E5B}"/>
              </a:ext>
            </a:extLst>
          </p:cNvPr>
          <p:cNvSpPr>
            <a:spLocks noGrp="1"/>
          </p:cNvSpPr>
          <p:nvPr>
            <p:ph type="body" sz="quarter" idx="10"/>
          </p:nvPr>
        </p:nvSpPr>
        <p:spPr/>
        <p:txBody>
          <a:bodyPr/>
          <a:lstStyle>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821775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10656888" cy="1116012"/>
          </a:xfrm>
        </p:spPr>
        <p:txBody>
          <a:bodyPr anchor="ctr"/>
          <a:lstStyle>
            <a:lvl1pPr>
              <a:defRPr/>
            </a:lvl1pPr>
          </a:lstStyle>
          <a:p>
            <a:r>
              <a:rPr lang="en-US" dirty="0"/>
              <a:t>Content – text only</a:t>
            </a:r>
            <a:endParaRPr lang="en-ZA" dirty="0"/>
          </a:p>
        </p:txBody>
      </p:sp>
      <p:sp>
        <p:nvSpPr>
          <p:cNvPr id="9" name="Text Placeholder 8">
            <a:extLst>
              <a:ext uri="{FF2B5EF4-FFF2-40B4-BE49-F238E27FC236}">
                <a16:creationId xmlns:a16="http://schemas.microsoft.com/office/drawing/2014/main" id="{7CBB468A-4688-39B7-2133-A988867110ED}"/>
              </a:ext>
            </a:extLst>
          </p:cNvPr>
          <p:cNvSpPr>
            <a:spLocks noGrp="1"/>
          </p:cNvSpPr>
          <p:nvPr>
            <p:ph type="body" sz="quarter" idx="10"/>
          </p:nvPr>
        </p:nvSpPr>
        <p:spPr>
          <a:xfrm>
            <a:off x="695325" y="1376363"/>
            <a:ext cx="10656888" cy="4500562"/>
          </a:xfrm>
        </p:spPr>
        <p:txBody>
          <a:bodyPr/>
          <a:lstStyle>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3"/>
            <a:r>
              <a:rPr lang="en-US" dirty="0"/>
              <a:t>Fifth level</a:t>
            </a:r>
            <a:endParaRPr lang="en-ZA" dirty="0"/>
          </a:p>
        </p:txBody>
      </p:sp>
    </p:spTree>
    <p:extLst>
      <p:ext uri="{BB962C8B-B14F-4D97-AF65-F5344CB8AC3E}">
        <p14:creationId xmlns:p14="http://schemas.microsoft.com/office/powerpoint/2010/main" val="3491536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mp; 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E451A-2878-F168-89DE-3C66A237FEA5}"/>
              </a:ext>
            </a:extLst>
          </p:cNvPr>
          <p:cNvSpPr>
            <a:spLocks noGrp="1"/>
          </p:cNvSpPr>
          <p:nvPr>
            <p:ph type="title" hasCustomPrompt="1"/>
          </p:nvPr>
        </p:nvSpPr>
        <p:spPr/>
        <p:txBody>
          <a:bodyPr/>
          <a:lstStyle>
            <a:lvl1pPr>
              <a:defRPr/>
            </a:lvl1pPr>
          </a:lstStyle>
          <a:p>
            <a:r>
              <a:rPr lang="en-US" dirty="0"/>
              <a:t>Content – text and image </a:t>
            </a:r>
            <a:endParaRPr lang="en-ZA" dirty="0"/>
          </a:p>
        </p:txBody>
      </p:sp>
      <p:sp>
        <p:nvSpPr>
          <p:cNvPr id="3" name="Content Placeholder 2">
            <a:extLst>
              <a:ext uri="{FF2B5EF4-FFF2-40B4-BE49-F238E27FC236}">
                <a16:creationId xmlns:a16="http://schemas.microsoft.com/office/drawing/2014/main" id="{2093AB69-F41C-C45C-AB38-47470880663E}"/>
              </a:ext>
            </a:extLst>
          </p:cNvPr>
          <p:cNvSpPr>
            <a:spLocks noGrp="1"/>
          </p:cNvSpPr>
          <p:nvPr>
            <p:ph sz="half" idx="1"/>
          </p:nvPr>
        </p:nvSpPr>
        <p:spPr>
          <a:xfrm>
            <a:off x="695325" y="1376363"/>
            <a:ext cx="4953000" cy="4500562"/>
          </a:xfrm>
          <a:prstGeom prst="rect">
            <a:avLst/>
          </a:prstGeom>
        </p:spPr>
        <p:txBody>
          <a:body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sp>
        <p:nvSpPr>
          <p:cNvPr id="4" name="Content Placeholder 3">
            <a:extLst>
              <a:ext uri="{FF2B5EF4-FFF2-40B4-BE49-F238E27FC236}">
                <a16:creationId xmlns:a16="http://schemas.microsoft.com/office/drawing/2014/main" id="{A8FA2BA6-0A5A-0008-630B-E38E416150C7}"/>
              </a:ext>
            </a:extLst>
          </p:cNvPr>
          <p:cNvSpPr>
            <a:spLocks noGrp="1"/>
          </p:cNvSpPr>
          <p:nvPr>
            <p:ph sz="half" idx="2" hasCustomPrompt="1"/>
          </p:nvPr>
        </p:nvSpPr>
        <p:spPr>
          <a:xfrm>
            <a:off x="6226629" y="1376363"/>
            <a:ext cx="5125584" cy="4500562"/>
          </a:xfrm>
          <a:prstGeom prst="rect">
            <a:avLst/>
          </a:prstGeom>
        </p:spPr>
        <p:txBody>
          <a:bodyPr anchor="ctr"/>
          <a:lstStyle>
            <a:lvl1pPr marL="0" indent="0" algn="ctr">
              <a:buNone/>
              <a:defRPr i="1"/>
            </a:lvl1pPr>
          </a:lstStyle>
          <a:p>
            <a:pPr lvl="0"/>
            <a:r>
              <a:rPr lang="en-US" dirty="0"/>
              <a:t>Insert image</a:t>
            </a:r>
          </a:p>
        </p:txBody>
      </p:sp>
    </p:spTree>
    <p:extLst>
      <p:ext uri="{BB962C8B-B14F-4D97-AF65-F5344CB8AC3E}">
        <p14:creationId xmlns:p14="http://schemas.microsoft.com/office/powerpoint/2010/main" val="2003416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theme" Target="../theme/theme2.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5154-7B6C-8662-F8C2-7D6B1645CD78}"/>
              </a:ext>
            </a:extLst>
          </p:cNvPr>
          <p:cNvSpPr>
            <a:spLocks noGrp="1"/>
          </p:cNvSpPr>
          <p:nvPr>
            <p:ph type="title"/>
          </p:nvPr>
        </p:nvSpPr>
        <p:spPr>
          <a:xfrm>
            <a:off x="695325" y="188913"/>
            <a:ext cx="10656888" cy="1116012"/>
          </a:xfrm>
          <a:prstGeom prst="rect">
            <a:avLst/>
          </a:prstGeom>
        </p:spPr>
        <p:txBody>
          <a:bodyPr vert="horz" lIns="91440" tIns="45720" rIns="91440" bIns="45720" rtlCol="0" anchor="ctr">
            <a:normAutofit/>
          </a:bodyPr>
          <a:lstStyle/>
          <a:p>
            <a:r>
              <a:rPr lang="en-US" dirty="0"/>
              <a:t>EDIT MASTER TITLE STYLE</a:t>
            </a:r>
            <a:endParaRPr lang="en-ZA" dirty="0"/>
          </a:p>
        </p:txBody>
      </p:sp>
      <p:sp>
        <p:nvSpPr>
          <p:cNvPr id="17" name="Rectangle 16">
            <a:extLst>
              <a:ext uri="{FF2B5EF4-FFF2-40B4-BE49-F238E27FC236}">
                <a16:creationId xmlns:a16="http://schemas.microsoft.com/office/drawing/2014/main" id="{CBD46552-B875-3B3E-6034-EB77DE71A9A7}"/>
              </a:ext>
            </a:extLst>
          </p:cNvPr>
          <p:cNvSpPr/>
          <p:nvPr userDrawn="1"/>
        </p:nvSpPr>
        <p:spPr>
          <a:xfrm rot="5400000">
            <a:off x="6046397" y="712398"/>
            <a:ext cx="99203" cy="12192002"/>
          </a:xfrm>
          <a:prstGeom prst="rect">
            <a:avLst/>
          </a:prstGeom>
          <a:solidFill>
            <a:srgbClr val="043673"/>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F29980CF-E4C4-8C3D-4CF8-27254F1D0F36}"/>
              </a:ext>
            </a:extLst>
          </p:cNvPr>
          <p:cNvSpPr/>
          <p:nvPr userDrawn="1"/>
        </p:nvSpPr>
        <p:spPr>
          <a:xfrm rot="5400000" flipH="1">
            <a:off x="6059733" y="644463"/>
            <a:ext cx="53486" cy="12192000"/>
          </a:xfrm>
          <a:prstGeom prst="rect">
            <a:avLst/>
          </a:prstGeom>
          <a:solidFill>
            <a:srgbClr val="FCB814"/>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Text Placeholder 8">
            <a:extLst>
              <a:ext uri="{FF2B5EF4-FFF2-40B4-BE49-F238E27FC236}">
                <a16:creationId xmlns:a16="http://schemas.microsoft.com/office/drawing/2014/main" id="{C290415E-484D-F8DE-C563-21FD4D303041}"/>
              </a:ext>
            </a:extLst>
          </p:cNvPr>
          <p:cNvSpPr>
            <a:spLocks noGrp="1"/>
          </p:cNvSpPr>
          <p:nvPr>
            <p:ph type="body" idx="1"/>
          </p:nvPr>
        </p:nvSpPr>
        <p:spPr>
          <a:xfrm>
            <a:off x="695325" y="1376363"/>
            <a:ext cx="10656888" cy="45005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 </a:t>
            </a:r>
          </a:p>
          <a:p>
            <a:pPr lvl="3"/>
            <a:r>
              <a:rPr lang="en-US" dirty="0"/>
              <a:t>Fifth level </a:t>
            </a:r>
          </a:p>
        </p:txBody>
      </p:sp>
    </p:spTree>
    <p:extLst>
      <p:ext uri="{BB962C8B-B14F-4D97-AF65-F5344CB8AC3E}">
        <p14:creationId xmlns:p14="http://schemas.microsoft.com/office/powerpoint/2010/main" val="424762518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Lst>
  <p:txStyles>
    <p:titleStyle>
      <a:lvl1pPr algn="l" defTabSz="914400" rtl="0" eaLnBrk="1" latinLnBrk="0" hangingPunct="1">
        <a:lnSpc>
          <a:spcPct val="90000"/>
        </a:lnSpc>
        <a:spcBef>
          <a:spcPct val="0"/>
        </a:spcBef>
        <a:buNone/>
        <a:defRPr sz="4000" b="1" kern="1200" spc="-20" baseline="0">
          <a:solidFill>
            <a:srgbClr val="043673"/>
          </a:solidFill>
          <a:latin typeface="+mn-lt"/>
          <a:ea typeface="+mj-ea"/>
          <a:cs typeface="Helvetica" panose="020B0604020202020204" pitchFamily="34" charset="0"/>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9">
          <p15:clr>
            <a:srgbClr val="F26B43"/>
          </p15:clr>
        </p15:guide>
        <p15:guide id="2" pos="438">
          <p15:clr>
            <a:srgbClr val="F26B43"/>
          </p15:clr>
        </p15:guide>
        <p15:guide id="3" pos="7151">
          <p15:clr>
            <a:srgbClr val="F26B43"/>
          </p15:clr>
        </p15:guide>
        <p15:guide id="4" orient="horz" pos="822">
          <p15:clr>
            <a:srgbClr val="F26B43"/>
          </p15:clr>
        </p15:guide>
        <p15:guide id="5" orient="horz" pos="867">
          <p15:clr>
            <a:srgbClr val="F26B43"/>
          </p15:clr>
        </p15:guide>
        <p15:guide id="6" orient="horz" pos="3702">
          <p15:clr>
            <a:srgbClr val="F26B43"/>
          </p15:clr>
        </p15:guide>
        <p15:guide id="8" orient="horz" pos="424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5154-7B6C-8662-F8C2-7D6B1645CD78}"/>
              </a:ext>
            </a:extLst>
          </p:cNvPr>
          <p:cNvSpPr>
            <a:spLocks noGrp="1"/>
          </p:cNvSpPr>
          <p:nvPr>
            <p:ph type="title"/>
          </p:nvPr>
        </p:nvSpPr>
        <p:spPr>
          <a:xfrm>
            <a:off x="695325" y="188913"/>
            <a:ext cx="10656888" cy="1116012"/>
          </a:xfrm>
          <a:prstGeom prst="rect">
            <a:avLst/>
          </a:prstGeom>
        </p:spPr>
        <p:txBody>
          <a:bodyPr vert="horz" lIns="91440" tIns="45720" rIns="91440" bIns="45720" rtlCol="0" anchor="b">
            <a:normAutofit/>
          </a:bodyPr>
          <a:lstStyle/>
          <a:p>
            <a:r>
              <a:rPr lang="en-US" dirty="0"/>
              <a:t>EDIT MASTER TITLE STYLE</a:t>
            </a:r>
            <a:endParaRPr lang="en-ZA" dirty="0"/>
          </a:p>
        </p:txBody>
      </p:sp>
      <p:sp>
        <p:nvSpPr>
          <p:cNvPr id="17" name="Rectangle 16">
            <a:extLst>
              <a:ext uri="{FF2B5EF4-FFF2-40B4-BE49-F238E27FC236}">
                <a16:creationId xmlns:a16="http://schemas.microsoft.com/office/drawing/2014/main" id="{CBD46552-B875-3B3E-6034-EB77DE71A9A7}"/>
              </a:ext>
            </a:extLst>
          </p:cNvPr>
          <p:cNvSpPr/>
          <p:nvPr userDrawn="1"/>
        </p:nvSpPr>
        <p:spPr>
          <a:xfrm rot="5400000">
            <a:off x="6046397" y="712398"/>
            <a:ext cx="99203" cy="12192002"/>
          </a:xfrm>
          <a:prstGeom prst="rect">
            <a:avLst/>
          </a:prstGeom>
          <a:solidFill>
            <a:srgbClr val="043673"/>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F29980CF-E4C4-8C3D-4CF8-27254F1D0F36}"/>
              </a:ext>
            </a:extLst>
          </p:cNvPr>
          <p:cNvSpPr/>
          <p:nvPr userDrawn="1"/>
        </p:nvSpPr>
        <p:spPr>
          <a:xfrm rot="5400000" flipH="1">
            <a:off x="6059733" y="644463"/>
            <a:ext cx="53486" cy="12192000"/>
          </a:xfrm>
          <a:prstGeom prst="rect">
            <a:avLst/>
          </a:prstGeom>
          <a:solidFill>
            <a:srgbClr val="FCB814"/>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Text Placeholder 8">
            <a:extLst>
              <a:ext uri="{FF2B5EF4-FFF2-40B4-BE49-F238E27FC236}">
                <a16:creationId xmlns:a16="http://schemas.microsoft.com/office/drawing/2014/main" id="{C290415E-484D-F8DE-C563-21FD4D303041}"/>
              </a:ext>
            </a:extLst>
          </p:cNvPr>
          <p:cNvSpPr>
            <a:spLocks noGrp="1"/>
          </p:cNvSpPr>
          <p:nvPr>
            <p:ph type="body" idx="1"/>
          </p:nvPr>
        </p:nvSpPr>
        <p:spPr>
          <a:xfrm>
            <a:off x="695325" y="1376363"/>
            <a:ext cx="10656888" cy="45005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 </a:t>
            </a:r>
          </a:p>
          <a:p>
            <a:pPr lvl="3"/>
            <a:r>
              <a:rPr lang="en-US" dirty="0"/>
              <a:t>Fifth level </a:t>
            </a:r>
          </a:p>
        </p:txBody>
      </p:sp>
    </p:spTree>
    <p:extLst>
      <p:ext uri="{BB962C8B-B14F-4D97-AF65-F5344CB8AC3E}">
        <p14:creationId xmlns:p14="http://schemas.microsoft.com/office/powerpoint/2010/main" val="191480010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 id="2147483741" r:id="rId22"/>
    <p:sldLayoutId id="2147483742" r:id="rId23"/>
    <p:sldLayoutId id="2147483743" r:id="rId24"/>
    <p:sldLayoutId id="2147483744" r:id="rId25"/>
    <p:sldLayoutId id="2147483745" r:id="rId26"/>
    <p:sldLayoutId id="2147483746" r:id="rId27"/>
  </p:sldLayoutIdLst>
  <p:txStyles>
    <p:titleStyle>
      <a:lvl1pPr algn="l" defTabSz="914400" rtl="0" eaLnBrk="1" latinLnBrk="0" hangingPunct="1">
        <a:lnSpc>
          <a:spcPct val="90000"/>
        </a:lnSpc>
        <a:spcBef>
          <a:spcPct val="0"/>
        </a:spcBef>
        <a:buNone/>
        <a:defRPr sz="4000" b="1" kern="1200" spc="-20" baseline="0">
          <a:solidFill>
            <a:srgbClr val="043673"/>
          </a:solidFill>
          <a:latin typeface="+mn-lt"/>
          <a:ea typeface="+mj-ea"/>
          <a:cs typeface="Helvetica" panose="020B0604020202020204" pitchFamily="34" charset="0"/>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9">
          <p15:clr>
            <a:srgbClr val="F26B43"/>
          </p15:clr>
        </p15:guide>
        <p15:guide id="2" pos="438">
          <p15:clr>
            <a:srgbClr val="F26B43"/>
          </p15:clr>
        </p15:guide>
        <p15:guide id="3" pos="7151">
          <p15:clr>
            <a:srgbClr val="F26B43"/>
          </p15:clr>
        </p15:guide>
        <p15:guide id="4" orient="horz" pos="822">
          <p15:clr>
            <a:srgbClr val="F26B43"/>
          </p15:clr>
        </p15:guide>
        <p15:guide id="5" orient="horz" pos="867">
          <p15:clr>
            <a:srgbClr val="F26B43"/>
          </p15:clr>
        </p15:guide>
        <p15:guide id="6" orient="horz" pos="3702">
          <p15:clr>
            <a:srgbClr val="F26B43"/>
          </p15:clr>
        </p15:guide>
        <p15:guide id="8" orient="horz" pos="424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openxmlformats.org/officeDocument/2006/relationships/image" Target="../media/image50.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52.png"/><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microsoft.com/office/2007/relationships/hdphoto" Target="../media/hdphoto5.wdp"/><Relationship Id="rId5" Type="http://schemas.openxmlformats.org/officeDocument/2006/relationships/image" Target="../media/image36.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2" descr="A group of children sitting on steps  ">
            <a:extLst>
              <a:ext uri="{FF2B5EF4-FFF2-40B4-BE49-F238E27FC236}">
                <a16:creationId xmlns:a16="http://schemas.microsoft.com/office/drawing/2014/main" id="{B95357BD-DC9E-A9E3-82C2-52E1441F2557}"/>
              </a:ext>
            </a:extLst>
          </p:cNvPr>
          <p:cNvPicPr>
            <a:picLocks noChangeAspect="1"/>
          </p:cNvPicPr>
          <p:nvPr/>
        </p:nvPicPr>
        <p:blipFill rotWithShape="1">
          <a:blip r:embed="rId3" cstate="print"/>
          <a:srcRect l="912" t="18394" b="44089"/>
          <a:stretch/>
        </p:blipFill>
        <p:spPr>
          <a:xfrm>
            <a:off x="0" y="2881774"/>
            <a:ext cx="12192000" cy="2822349"/>
          </a:xfrm>
          <a:prstGeom prst="rect">
            <a:avLst/>
          </a:prstGeom>
          <a:effectLst>
            <a:outerShdw blurRad="50800" dist="38100" dir="16200000" rotWithShape="0">
              <a:prstClr val="black">
                <a:alpha val="40000"/>
              </a:prstClr>
            </a:outerShdw>
          </a:effectLst>
        </p:spPr>
      </p:pic>
      <p:sp>
        <p:nvSpPr>
          <p:cNvPr id="8" name="Rectangle 7">
            <a:extLst>
              <a:ext uri="{FF2B5EF4-FFF2-40B4-BE49-F238E27FC236}">
                <a16:creationId xmlns:a16="http://schemas.microsoft.com/office/drawing/2014/main" id="{D247D9D2-93DD-E5C3-E5C0-017840AF4B8C}"/>
              </a:ext>
            </a:extLst>
          </p:cNvPr>
          <p:cNvSpPr/>
          <p:nvPr/>
        </p:nvSpPr>
        <p:spPr>
          <a:xfrm>
            <a:off x="5153025" y="5165075"/>
            <a:ext cx="2009775" cy="738520"/>
          </a:xfrm>
          <a:prstGeom prst="rect">
            <a:avLst/>
          </a:prstGeom>
          <a:solidFill>
            <a:srgbClr val="000000">
              <a:alpha val="69804"/>
            </a:srgb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2" name="Title 1">
            <a:extLst>
              <a:ext uri="{FF2B5EF4-FFF2-40B4-BE49-F238E27FC236}">
                <a16:creationId xmlns:a16="http://schemas.microsoft.com/office/drawing/2014/main" id="{35744504-FB6C-0CE8-CE52-7059F9C1C659}"/>
              </a:ext>
            </a:extLst>
          </p:cNvPr>
          <p:cNvSpPr>
            <a:spLocks noGrp="1"/>
          </p:cNvSpPr>
          <p:nvPr>
            <p:ph type="ctrTitle"/>
          </p:nvPr>
        </p:nvSpPr>
        <p:spPr>
          <a:xfrm>
            <a:off x="695325" y="1366045"/>
            <a:ext cx="10656887" cy="2618580"/>
          </a:xfrm>
        </p:spPr>
        <p:txBody>
          <a:bodyPr anchor="t"/>
          <a:lstStyle/>
          <a:p>
            <a:r>
              <a:rPr lang="en-ZA" sz="4400" dirty="0"/>
              <a:t>Management of </a:t>
            </a:r>
            <a:br>
              <a:rPr lang="en-ZA" sz="4400" dirty="0"/>
            </a:br>
            <a:r>
              <a:rPr lang="en-ZA" sz="4400" dirty="0"/>
              <a:t>Child and Adolescent </a:t>
            </a:r>
            <a:r>
              <a:rPr lang="en-ZA" sz="4400"/>
              <a:t>TB training</a:t>
            </a:r>
            <a:endParaRPr lang="en-ZA" sz="4400" dirty="0"/>
          </a:p>
        </p:txBody>
      </p:sp>
      <p:sp>
        <p:nvSpPr>
          <p:cNvPr id="5" name="Subtitle 2">
            <a:extLst>
              <a:ext uri="{FF2B5EF4-FFF2-40B4-BE49-F238E27FC236}">
                <a16:creationId xmlns:a16="http://schemas.microsoft.com/office/drawing/2014/main" id="{AA552D0A-99B3-FB67-39F6-FD65083AF691}"/>
              </a:ext>
            </a:extLst>
          </p:cNvPr>
          <p:cNvSpPr txBox="1">
            <a:spLocks/>
          </p:cNvSpPr>
          <p:nvPr/>
        </p:nvSpPr>
        <p:spPr>
          <a:xfrm>
            <a:off x="1781177" y="738982"/>
            <a:ext cx="8629650" cy="989012"/>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0"/>
              </a:spcBef>
              <a:buFont typeface="Arial" panose="020B0604020202020204" pitchFamily="34" charset="0"/>
              <a:buNone/>
              <a:defRPr sz="2400" b="0" kern="1200">
                <a:solidFill>
                  <a:schemeClr val="bg1"/>
                </a:solidFill>
                <a:latin typeface="+mn-lt"/>
                <a:ea typeface="+mn-ea"/>
                <a:cs typeface="+mn-cs"/>
              </a:defRPr>
            </a:lvl1pPr>
            <a:lvl2pPr marL="457200" indent="0" algn="ctr" defTabSz="914400" rtl="0" eaLnBrk="1" latinLnBrk="0" hangingPunct="1">
              <a:lnSpc>
                <a:spcPct val="100000"/>
              </a:lnSpc>
              <a:spcBef>
                <a:spcPts val="0"/>
              </a:spcBef>
              <a:buFont typeface="Abadi" panose="020B0604020104020204" pitchFamily="34" charset="0"/>
              <a:buNone/>
              <a:defRPr lang="en-US" sz="2000" b="0" kern="1200">
                <a:ln>
                  <a:noFill/>
                </a:ln>
                <a:solidFill>
                  <a:schemeClr val="tx2">
                    <a:lumMod val="50000"/>
                  </a:schemeClr>
                </a:solidFill>
                <a:effectLst/>
                <a:latin typeface="+mn-lt"/>
                <a:ea typeface="+mn-ea"/>
                <a:cs typeface="+mn-cs"/>
              </a:defRPr>
            </a:lvl2pPr>
            <a:lvl3pPr marL="914400" indent="0" algn="ctr" defTabSz="914400" rtl="0" eaLnBrk="1" latinLnBrk="0" hangingPunct="1">
              <a:lnSpc>
                <a:spcPct val="100000"/>
              </a:lnSpc>
              <a:spcBef>
                <a:spcPts val="0"/>
              </a:spcBef>
              <a:buFont typeface="Calibri" panose="020F0502020204030204" pitchFamily="34" charset="0"/>
              <a:buNone/>
              <a:defRPr sz="1800" b="0" kern="1200">
                <a:ln>
                  <a:noFill/>
                </a:ln>
                <a:solidFill>
                  <a:schemeClr val="tx2">
                    <a:lumMod val="50000"/>
                  </a:schemeClr>
                </a:solidFill>
                <a:latin typeface="+mn-lt"/>
                <a:ea typeface="+mn-ea"/>
                <a:cs typeface="+mn-cs"/>
              </a:defRPr>
            </a:lvl3pPr>
            <a:lvl4pPr marL="1371600" indent="0" algn="ctr" defTabSz="914400" rtl="0" eaLnBrk="1" latinLnBrk="0" hangingPunct="1">
              <a:lnSpc>
                <a:spcPct val="100000"/>
              </a:lnSpc>
              <a:spcBef>
                <a:spcPts val="0"/>
              </a:spcBef>
              <a:buFont typeface="Wingdings" panose="05000000000000000000" pitchFamily="2" charset="2"/>
              <a:buNone/>
              <a:defRPr sz="1600" b="0" kern="1200">
                <a:ln>
                  <a:noFill/>
                </a:ln>
                <a:solidFill>
                  <a:srgbClr val="326BB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ZA" sz="3600" b="0" i="0" u="none" strike="noStrike" kern="1200" cap="none" spc="0" normalizeH="0" baseline="0" noProof="0" dirty="0">
              <a:ln>
                <a:noFill/>
              </a:ln>
              <a:solidFill>
                <a:srgbClr val="FFC000"/>
              </a:solidFill>
              <a:effectLst/>
              <a:uLnTx/>
              <a:uFillTx/>
              <a:latin typeface="Calibri"/>
              <a:ea typeface="+mn-ea"/>
              <a:cs typeface="+mn-cs"/>
            </a:endParaRPr>
          </a:p>
        </p:txBody>
      </p:sp>
      <p:sp>
        <p:nvSpPr>
          <p:cNvPr id="4" name="Title 1">
            <a:extLst>
              <a:ext uri="{FF2B5EF4-FFF2-40B4-BE49-F238E27FC236}">
                <a16:creationId xmlns:a16="http://schemas.microsoft.com/office/drawing/2014/main" id="{A1955F89-D284-9A25-DE70-E5BBF85A6828}"/>
              </a:ext>
            </a:extLst>
          </p:cNvPr>
          <p:cNvSpPr txBox="1">
            <a:spLocks/>
          </p:cNvSpPr>
          <p:nvPr/>
        </p:nvSpPr>
        <p:spPr>
          <a:xfrm>
            <a:off x="767556" y="6119018"/>
            <a:ext cx="10656888" cy="341632"/>
          </a:xfrm>
          <a:prstGeom prst="rect">
            <a:avLst/>
          </a:prstGeom>
        </p:spPr>
        <p:txBody>
          <a:bodyPr vert="horz" lIns="91440" tIns="45720" rIns="91440" bIns="45720" rtlCol="0" anchor="t">
            <a:spAutoFit/>
          </a:bodyPr>
          <a:lstStyle>
            <a:lvl1pPr algn="ctr" defTabSz="914400" rtl="0" eaLnBrk="1" latinLnBrk="0" hangingPunct="1">
              <a:lnSpc>
                <a:spcPct val="90000"/>
              </a:lnSpc>
              <a:spcBef>
                <a:spcPct val="0"/>
              </a:spcBef>
              <a:buNone/>
              <a:defRPr sz="4800" b="1" kern="1200" spc="-20" baseline="0">
                <a:solidFill>
                  <a:schemeClr val="accent2"/>
                </a:solidFill>
                <a:latin typeface="Helvetica" panose="020B0604020202020204" pitchFamily="34" charset="0"/>
                <a:ea typeface="+mj-ea"/>
                <a:cs typeface="Helvetica"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ZA" sz="1800" b="1" i="0" u="none" strike="noStrike" kern="1200" cap="none" spc="-20" normalizeH="0" baseline="0" noProof="0" dirty="0">
                <a:ln>
                  <a:noFill/>
                </a:ln>
                <a:solidFill>
                  <a:srgbClr val="FFFFFF"/>
                </a:solidFill>
                <a:effectLst/>
                <a:uLnTx/>
                <a:uFillTx/>
                <a:latin typeface="Helvetica" panose="020B0604020202020204" pitchFamily="34" charset="0"/>
                <a:ea typeface="+mj-ea"/>
                <a:cs typeface="Helvetica" panose="020B0604020202020204" pitchFamily="34" charset="0"/>
              </a:rPr>
              <a:t>Facilitators:</a:t>
            </a:r>
            <a:endParaRPr kumimoji="0" lang="en-GB" sz="1800" b="0" i="0" u="none" strike="noStrike" kern="1200" cap="none" spc="-20" normalizeH="0" baseline="0" noProof="0" dirty="0">
              <a:ln>
                <a:noFill/>
              </a:ln>
              <a:solidFill>
                <a:srgbClr val="FFFFFF"/>
              </a:solidFill>
              <a:effectLst/>
              <a:uLnTx/>
              <a:uFillTx/>
              <a:latin typeface="Helvetica" panose="020B0604020202020204" pitchFamily="34" charset="0"/>
              <a:ea typeface="+mj-ea"/>
              <a:cs typeface="Helvetica" panose="020B0604020202020204" pitchFamily="34" charset="0"/>
            </a:endParaRPr>
          </a:p>
        </p:txBody>
      </p:sp>
      <p:sp>
        <p:nvSpPr>
          <p:cNvPr id="9" name="Rectangle 8">
            <a:extLst>
              <a:ext uri="{FF2B5EF4-FFF2-40B4-BE49-F238E27FC236}">
                <a16:creationId xmlns:a16="http://schemas.microsoft.com/office/drawing/2014/main" id="{CC5E17DA-09E0-E17B-BFCB-65BC85595C57}"/>
              </a:ext>
            </a:extLst>
          </p:cNvPr>
          <p:cNvSpPr/>
          <p:nvPr/>
        </p:nvSpPr>
        <p:spPr>
          <a:xfrm>
            <a:off x="5029200" y="5704123"/>
            <a:ext cx="2423160" cy="461665"/>
          </a:xfrm>
          <a:prstGeom prst="rect">
            <a:avLst/>
          </a:prstGeom>
          <a:solidFill>
            <a:srgbClr val="326B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43673"/>
              </a:solidFill>
              <a:effectLst/>
              <a:uLnTx/>
              <a:uFillTx/>
              <a:latin typeface="Calibri"/>
              <a:ea typeface="+mn-ea"/>
              <a:cs typeface="+mn-cs"/>
            </a:endParaRPr>
          </a:p>
        </p:txBody>
      </p:sp>
      <p:sp>
        <p:nvSpPr>
          <p:cNvPr id="3" name="Subtitle 2">
            <a:extLst>
              <a:ext uri="{FF2B5EF4-FFF2-40B4-BE49-F238E27FC236}">
                <a16:creationId xmlns:a16="http://schemas.microsoft.com/office/drawing/2014/main" id="{26D92B68-DFE0-3F55-26B1-AED157CEACA7}"/>
              </a:ext>
            </a:extLst>
          </p:cNvPr>
          <p:cNvSpPr>
            <a:spLocks noGrp="1"/>
          </p:cNvSpPr>
          <p:nvPr>
            <p:ph type="subTitle" idx="1"/>
          </p:nvPr>
        </p:nvSpPr>
        <p:spPr>
          <a:xfrm>
            <a:off x="895350" y="5242458"/>
            <a:ext cx="10656888" cy="461665"/>
          </a:xfrm>
        </p:spPr>
        <p:txBody>
          <a:bodyPr>
            <a:spAutoFit/>
          </a:bodyPr>
          <a:lstStyle/>
          <a:p>
            <a:endParaRPr lang="en-ZA" spc="-50" dirty="0">
              <a:solidFill>
                <a:schemeClr val="bg2"/>
              </a:solidFill>
            </a:endParaRPr>
          </a:p>
        </p:txBody>
      </p:sp>
    </p:spTree>
    <p:extLst>
      <p:ext uri="{BB962C8B-B14F-4D97-AF65-F5344CB8AC3E}">
        <p14:creationId xmlns:p14="http://schemas.microsoft.com/office/powerpoint/2010/main" val="28502678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CF7B61-B3B1-82B6-A22B-10791459BD51}"/>
              </a:ext>
            </a:extLst>
          </p:cNvPr>
          <p:cNvSpPr>
            <a:spLocks noGrp="1"/>
          </p:cNvSpPr>
          <p:nvPr>
            <p:ph type="title"/>
          </p:nvPr>
        </p:nvSpPr>
        <p:spPr/>
        <p:txBody>
          <a:bodyPr/>
          <a:lstStyle/>
          <a:p>
            <a:r>
              <a:rPr lang="en-ZA" dirty="0"/>
              <a:t>TeachBack method of training </a:t>
            </a:r>
            <a:endParaRPr lang="en-GB" dirty="0"/>
          </a:p>
        </p:txBody>
      </p:sp>
      <p:sp>
        <p:nvSpPr>
          <p:cNvPr id="5" name="Text Placeholder 4">
            <a:extLst>
              <a:ext uri="{FF2B5EF4-FFF2-40B4-BE49-F238E27FC236}">
                <a16:creationId xmlns:a16="http://schemas.microsoft.com/office/drawing/2014/main" id="{A226DED7-B2BA-5382-9A22-1767269C2004}"/>
              </a:ext>
            </a:extLst>
          </p:cNvPr>
          <p:cNvSpPr>
            <a:spLocks noGrp="1"/>
          </p:cNvSpPr>
          <p:nvPr>
            <p:ph type="body" sz="quarter" idx="10"/>
          </p:nvPr>
        </p:nvSpPr>
        <p:spPr>
          <a:xfrm>
            <a:off x="695325" y="2139950"/>
            <a:ext cx="10656888" cy="4500562"/>
          </a:xfrm>
        </p:spPr>
        <p:txBody>
          <a:bodyPr>
            <a:normAutofit/>
          </a:bodyPr>
          <a:lstStyle/>
          <a:p>
            <a:pPr marL="0" indent="0" algn="ctr">
              <a:buNone/>
            </a:pPr>
            <a:r>
              <a:rPr lang="en-US" sz="2800" dirty="0"/>
              <a:t>We play two roles in this training</a:t>
            </a:r>
          </a:p>
          <a:p>
            <a:pPr marL="0" indent="0" algn="ctr">
              <a:buNone/>
            </a:pPr>
            <a:endParaRPr lang="en-US" sz="2800" dirty="0"/>
          </a:p>
          <a:p>
            <a:pPr marL="0" indent="0" algn="ctr">
              <a:buNone/>
            </a:pPr>
            <a:endParaRPr lang="en-US" sz="2800" dirty="0"/>
          </a:p>
          <a:p>
            <a:pPr marL="0" indent="0" algn="ctr">
              <a:buNone/>
            </a:pPr>
            <a:endParaRPr lang="en-US" sz="2800" dirty="0"/>
          </a:p>
          <a:p>
            <a:pPr marL="0" indent="0" algn="ctr">
              <a:buNone/>
            </a:pPr>
            <a:endParaRPr lang="en-US" sz="2800" dirty="0"/>
          </a:p>
          <a:p>
            <a:pPr marL="0" indent="0" algn="ctr">
              <a:buNone/>
            </a:pPr>
            <a:endParaRPr lang="en-US" sz="2800" dirty="0"/>
          </a:p>
          <a:p>
            <a:pPr marL="0" indent="0" algn="ctr">
              <a:buNone/>
            </a:pPr>
            <a:endParaRPr lang="en-US" sz="2800" dirty="0"/>
          </a:p>
          <a:p>
            <a:pPr marL="0" indent="0" algn="ctr">
              <a:buNone/>
            </a:pPr>
            <a:endParaRPr lang="en-US" sz="2800" dirty="0"/>
          </a:p>
          <a:p>
            <a:pPr marL="0" indent="0" algn="ctr">
              <a:buNone/>
            </a:pPr>
            <a:br>
              <a:rPr lang="en-US" dirty="0"/>
            </a:br>
            <a:endParaRPr lang="en-GB" dirty="0"/>
          </a:p>
        </p:txBody>
      </p:sp>
      <p:graphicFrame>
        <p:nvGraphicFramePr>
          <p:cNvPr id="2" name="Diagram 1">
            <a:extLst>
              <a:ext uri="{FF2B5EF4-FFF2-40B4-BE49-F238E27FC236}">
                <a16:creationId xmlns:a16="http://schemas.microsoft.com/office/drawing/2014/main" id="{A239C7AE-D64A-A0AD-FD39-AEEDA636640B}"/>
              </a:ext>
            </a:extLst>
          </p:cNvPr>
          <p:cNvGraphicFramePr/>
          <p:nvPr/>
        </p:nvGraphicFramePr>
        <p:xfrm>
          <a:off x="2032000" y="2725913"/>
          <a:ext cx="8128000" cy="29333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person pointing at a whiteboard&#10;&#10;Description automatically generated">
            <a:extLst>
              <a:ext uri="{FF2B5EF4-FFF2-40B4-BE49-F238E27FC236}">
                <a16:creationId xmlns:a16="http://schemas.microsoft.com/office/drawing/2014/main" id="{6D5BC424-956A-2027-F039-22CEE26547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0195" y="334963"/>
            <a:ext cx="1109980" cy="1041400"/>
          </a:xfrm>
          <a:prstGeom prst="rect">
            <a:avLst/>
          </a:prstGeom>
        </p:spPr>
      </p:pic>
    </p:spTree>
    <p:extLst>
      <p:ext uri="{BB962C8B-B14F-4D97-AF65-F5344CB8AC3E}">
        <p14:creationId xmlns:p14="http://schemas.microsoft.com/office/powerpoint/2010/main" val="3977707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E632CC2-ABF7-478E-CF21-19DB95BA88C2}"/>
              </a:ext>
            </a:extLst>
          </p:cNvPr>
          <p:cNvPicPr>
            <a:picLocks noChangeAspect="1"/>
          </p:cNvPicPr>
          <p:nvPr/>
        </p:nvPicPr>
        <p:blipFill>
          <a:blip r:embed="rId3"/>
          <a:stretch>
            <a:fillRect/>
          </a:stretch>
        </p:blipFill>
        <p:spPr>
          <a:xfrm>
            <a:off x="695324" y="1304925"/>
            <a:ext cx="3470275" cy="2173689"/>
          </a:xfrm>
          <a:prstGeom prst="rect">
            <a:avLst/>
          </a:prstGeom>
        </p:spPr>
      </p:pic>
      <p:sp>
        <p:nvSpPr>
          <p:cNvPr id="4" name="Title 3">
            <a:extLst>
              <a:ext uri="{FF2B5EF4-FFF2-40B4-BE49-F238E27FC236}">
                <a16:creationId xmlns:a16="http://schemas.microsoft.com/office/drawing/2014/main" id="{0A15E5EF-029F-BDC5-073B-DDAF303C3E3E}"/>
              </a:ext>
            </a:extLst>
          </p:cNvPr>
          <p:cNvSpPr>
            <a:spLocks noGrp="1"/>
          </p:cNvSpPr>
          <p:nvPr>
            <p:ph type="title"/>
          </p:nvPr>
        </p:nvSpPr>
        <p:spPr/>
        <p:txBody>
          <a:bodyPr/>
          <a:lstStyle/>
          <a:p>
            <a:r>
              <a:rPr lang="en-ZA" dirty="0"/>
              <a:t>Training materials</a:t>
            </a:r>
            <a:endParaRPr lang="en-GB" dirty="0"/>
          </a:p>
        </p:txBody>
      </p:sp>
      <p:sp>
        <p:nvSpPr>
          <p:cNvPr id="10" name="Callout: Line 9">
            <a:extLst>
              <a:ext uri="{FF2B5EF4-FFF2-40B4-BE49-F238E27FC236}">
                <a16:creationId xmlns:a16="http://schemas.microsoft.com/office/drawing/2014/main" id="{DA21E873-650D-5EB0-6F62-5D4F0D16AA73}"/>
              </a:ext>
            </a:extLst>
          </p:cNvPr>
          <p:cNvSpPr/>
          <p:nvPr/>
        </p:nvSpPr>
        <p:spPr>
          <a:xfrm>
            <a:off x="3537654" y="1223616"/>
            <a:ext cx="1221883" cy="747813"/>
          </a:xfrm>
          <a:prstGeom prst="borderCallout1">
            <a:avLst>
              <a:gd name="adj1" fmla="val 49047"/>
              <a:gd name="adj2" fmla="val -1650"/>
              <a:gd name="adj3" fmla="val 89538"/>
              <a:gd name="adj4" fmla="val -44059"/>
            </a:avLst>
          </a:prstGeom>
          <a:solidFill>
            <a:schemeClr val="bg2"/>
          </a:solidFill>
          <a:ln w="53975" cmpd="sng">
            <a:solidFill>
              <a:srgbClr val="FFC000"/>
            </a:solidFill>
            <a:tailEnd type="triangle" w="lg" len="med"/>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2000" b="1" dirty="0"/>
              <a:t>TEAM 1</a:t>
            </a:r>
            <a:endParaRPr lang="en-GB" sz="2000" b="1" dirty="0"/>
          </a:p>
        </p:txBody>
      </p:sp>
      <p:pic>
        <p:nvPicPr>
          <p:cNvPr id="18" name="Picture 17">
            <a:extLst>
              <a:ext uri="{FF2B5EF4-FFF2-40B4-BE49-F238E27FC236}">
                <a16:creationId xmlns:a16="http://schemas.microsoft.com/office/drawing/2014/main" id="{3375D86F-2118-0E55-E51C-C07C09112EFF}"/>
              </a:ext>
            </a:extLst>
          </p:cNvPr>
          <p:cNvPicPr>
            <a:picLocks noChangeAspect="1"/>
          </p:cNvPicPr>
          <p:nvPr/>
        </p:nvPicPr>
        <p:blipFill>
          <a:blip r:embed="rId4"/>
          <a:stretch>
            <a:fillRect/>
          </a:stretch>
        </p:blipFill>
        <p:spPr>
          <a:xfrm>
            <a:off x="718084" y="3771212"/>
            <a:ext cx="3430512" cy="2126665"/>
          </a:xfrm>
          <a:prstGeom prst="rect">
            <a:avLst/>
          </a:prstGeom>
        </p:spPr>
      </p:pic>
      <p:pic>
        <p:nvPicPr>
          <p:cNvPr id="20" name="Picture 19">
            <a:extLst>
              <a:ext uri="{FF2B5EF4-FFF2-40B4-BE49-F238E27FC236}">
                <a16:creationId xmlns:a16="http://schemas.microsoft.com/office/drawing/2014/main" id="{D231A1F5-57C3-5EB7-ECCF-D1FF141D65C5}"/>
              </a:ext>
            </a:extLst>
          </p:cNvPr>
          <p:cNvPicPr>
            <a:picLocks noChangeAspect="1"/>
          </p:cNvPicPr>
          <p:nvPr/>
        </p:nvPicPr>
        <p:blipFill>
          <a:blip r:embed="rId5"/>
          <a:stretch>
            <a:fillRect/>
          </a:stretch>
        </p:blipFill>
        <p:spPr>
          <a:xfrm>
            <a:off x="7881937" y="207955"/>
            <a:ext cx="3470276" cy="3356978"/>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8AB3EC1A-1F89-BFB9-BA1C-A2C00CD3BC28}"/>
              </a:ext>
            </a:extLst>
          </p:cNvPr>
          <p:cNvPicPr>
            <a:picLocks noChangeAspect="1"/>
          </p:cNvPicPr>
          <p:nvPr/>
        </p:nvPicPr>
        <p:blipFill>
          <a:blip r:embed="rId6"/>
          <a:stretch>
            <a:fillRect/>
          </a:stretch>
        </p:blipFill>
        <p:spPr>
          <a:xfrm>
            <a:off x="7457611" y="4008703"/>
            <a:ext cx="4318928" cy="2279912"/>
          </a:xfrm>
          <a:prstGeom prst="rect">
            <a:avLst/>
          </a:prstGeom>
          <a:effectLst>
            <a:outerShdw blurRad="50800" dist="38100" dir="2700000" algn="tl" rotWithShape="0">
              <a:prstClr val="black">
                <a:alpha val="40000"/>
              </a:prstClr>
            </a:outerShdw>
          </a:effectLst>
        </p:spPr>
      </p:pic>
      <p:sp>
        <p:nvSpPr>
          <p:cNvPr id="11" name="Callout: Line 10">
            <a:extLst>
              <a:ext uri="{FF2B5EF4-FFF2-40B4-BE49-F238E27FC236}">
                <a16:creationId xmlns:a16="http://schemas.microsoft.com/office/drawing/2014/main" id="{D167743B-9B05-44A2-24E0-ABFD68B3C9EC}"/>
              </a:ext>
            </a:extLst>
          </p:cNvPr>
          <p:cNvSpPr/>
          <p:nvPr/>
        </p:nvSpPr>
        <p:spPr>
          <a:xfrm>
            <a:off x="3580749" y="3641215"/>
            <a:ext cx="1221883" cy="747813"/>
          </a:xfrm>
          <a:prstGeom prst="borderCallout1">
            <a:avLst>
              <a:gd name="adj1" fmla="val 49047"/>
              <a:gd name="adj2" fmla="val -1650"/>
              <a:gd name="adj3" fmla="val 81046"/>
              <a:gd name="adj4" fmla="val -43020"/>
            </a:avLst>
          </a:prstGeom>
          <a:solidFill>
            <a:schemeClr val="bg2"/>
          </a:solidFill>
          <a:ln w="53975" cmpd="sng">
            <a:solidFill>
              <a:srgbClr val="FFC000"/>
            </a:solidFill>
            <a:tailEnd type="triangle" w="lg" len="med"/>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2000" b="1" dirty="0"/>
              <a:t>TEAM 2</a:t>
            </a:r>
            <a:endParaRPr lang="en-GB" sz="2000" b="1" dirty="0"/>
          </a:p>
        </p:txBody>
      </p:sp>
      <p:sp>
        <p:nvSpPr>
          <p:cNvPr id="26" name="Speech Bubble: Rectangle with Corners Rounded 25">
            <a:extLst>
              <a:ext uri="{FF2B5EF4-FFF2-40B4-BE49-F238E27FC236}">
                <a16:creationId xmlns:a16="http://schemas.microsoft.com/office/drawing/2014/main" id="{40CF6A16-36FF-7E4A-16CC-251C5AF49EFC}"/>
              </a:ext>
            </a:extLst>
          </p:cNvPr>
          <p:cNvSpPr/>
          <p:nvPr/>
        </p:nvSpPr>
        <p:spPr>
          <a:xfrm>
            <a:off x="5396591" y="2786969"/>
            <a:ext cx="2805557" cy="854246"/>
          </a:xfrm>
          <a:prstGeom prst="wedgeRoundRectCallout">
            <a:avLst>
              <a:gd name="adj1" fmla="val 69441"/>
              <a:gd name="adj2" fmla="val -25666"/>
              <a:gd name="adj3" fmla="val 16667"/>
            </a:avLst>
          </a:prstGeom>
          <a:solidFill>
            <a:schemeClr val="tx2"/>
          </a:solidFill>
          <a:ln w="508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108000" bIns="108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chemeClr val="bg1"/>
                </a:solidFill>
                <a:effectLst/>
                <a:uLnTx/>
                <a:uFillTx/>
                <a:ea typeface="+mn-ea"/>
                <a:cs typeface="+mn-cs"/>
              </a:rPr>
              <a:t>Explanation of slide provided in Notes section</a:t>
            </a:r>
          </a:p>
        </p:txBody>
      </p:sp>
      <p:sp>
        <p:nvSpPr>
          <p:cNvPr id="28" name="Speech Bubble: Rectangle with Corners Rounded 27">
            <a:extLst>
              <a:ext uri="{FF2B5EF4-FFF2-40B4-BE49-F238E27FC236}">
                <a16:creationId xmlns:a16="http://schemas.microsoft.com/office/drawing/2014/main" id="{D2446CBF-C6F0-0A83-9D7A-9C66F8DBCCE2}"/>
              </a:ext>
            </a:extLst>
          </p:cNvPr>
          <p:cNvSpPr/>
          <p:nvPr/>
        </p:nvSpPr>
        <p:spPr>
          <a:xfrm>
            <a:off x="5058917" y="4528079"/>
            <a:ext cx="2805557" cy="1467180"/>
          </a:xfrm>
          <a:prstGeom prst="wedgeRoundRectCallout">
            <a:avLst>
              <a:gd name="adj1" fmla="val 69441"/>
              <a:gd name="adj2" fmla="val -25666"/>
              <a:gd name="adj3" fmla="val 16667"/>
            </a:avLst>
          </a:prstGeom>
          <a:solidFill>
            <a:schemeClr val="tx2"/>
          </a:solidFill>
          <a:ln w="508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108000" bIns="108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chemeClr val="bg1"/>
                </a:solidFill>
                <a:effectLst/>
                <a:uLnTx/>
                <a:uFillTx/>
                <a:ea typeface="+mn-ea"/>
                <a:cs typeface="+mn-cs"/>
              </a:rPr>
              <a:t>Explanation and instructions of activities provided in the margins.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chemeClr val="bg1"/>
                </a:solidFill>
                <a:effectLst/>
                <a:uLnTx/>
                <a:uFillTx/>
                <a:ea typeface="+mn-ea"/>
                <a:cs typeface="+mn-cs"/>
              </a:rPr>
              <a:t>Written and audio. </a:t>
            </a:r>
          </a:p>
        </p:txBody>
      </p:sp>
      <p:pic>
        <p:nvPicPr>
          <p:cNvPr id="30" name="Graphic 29" descr="Volume with solid fill">
            <a:extLst>
              <a:ext uri="{FF2B5EF4-FFF2-40B4-BE49-F238E27FC236}">
                <a16:creationId xmlns:a16="http://schemas.microsoft.com/office/drawing/2014/main" id="{1A7375C5-A1E4-7200-3385-ADF99E59362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37682" y="5529263"/>
            <a:ext cx="411956" cy="411956"/>
          </a:xfrm>
          <a:prstGeom prst="rect">
            <a:avLst/>
          </a:prstGeom>
        </p:spPr>
      </p:pic>
    </p:spTree>
    <p:extLst>
      <p:ext uri="{BB962C8B-B14F-4D97-AF65-F5344CB8AC3E}">
        <p14:creationId xmlns:p14="http://schemas.microsoft.com/office/powerpoint/2010/main" val="2098370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CF7B61-B3B1-82B6-A22B-10791459BD51}"/>
              </a:ext>
            </a:extLst>
          </p:cNvPr>
          <p:cNvSpPr>
            <a:spLocks noGrp="1"/>
          </p:cNvSpPr>
          <p:nvPr>
            <p:ph type="title"/>
          </p:nvPr>
        </p:nvSpPr>
        <p:spPr/>
        <p:txBody>
          <a:bodyPr>
            <a:normAutofit/>
          </a:bodyPr>
          <a:lstStyle/>
          <a:p>
            <a:r>
              <a:rPr lang="en-US" dirty="0"/>
              <a:t>Feedback – in our safe learning environment</a:t>
            </a:r>
            <a:endParaRPr lang="en-GB" dirty="0"/>
          </a:p>
        </p:txBody>
      </p:sp>
      <p:sp>
        <p:nvSpPr>
          <p:cNvPr id="5" name="Text Placeholder 4">
            <a:extLst>
              <a:ext uri="{FF2B5EF4-FFF2-40B4-BE49-F238E27FC236}">
                <a16:creationId xmlns:a16="http://schemas.microsoft.com/office/drawing/2014/main" id="{A226DED7-B2BA-5382-9A22-1767269C2004}"/>
              </a:ext>
            </a:extLst>
          </p:cNvPr>
          <p:cNvSpPr>
            <a:spLocks noGrp="1"/>
          </p:cNvSpPr>
          <p:nvPr>
            <p:ph type="body" sz="quarter" idx="10"/>
          </p:nvPr>
        </p:nvSpPr>
        <p:spPr>
          <a:xfrm>
            <a:off x="695325" y="1376363"/>
            <a:ext cx="9223375" cy="4500562"/>
          </a:xfrm>
        </p:spPr>
        <p:txBody>
          <a:bodyPr>
            <a:normAutofit/>
          </a:bodyPr>
          <a:lstStyle/>
          <a:p>
            <a:pPr>
              <a:spcBef>
                <a:spcPts val="600"/>
              </a:spcBef>
              <a:buSzPct val="90000"/>
              <a:defRPr/>
            </a:pPr>
            <a:r>
              <a:rPr lang="en-US" sz="2400" dirty="0"/>
              <a:t>One of the most important learning points </a:t>
            </a:r>
          </a:p>
          <a:p>
            <a:pPr>
              <a:spcBef>
                <a:spcPts val="600"/>
              </a:spcBef>
              <a:buSzPct val="90000"/>
              <a:defRPr/>
            </a:pPr>
            <a:r>
              <a:rPr lang="en-US" sz="2400" dirty="0"/>
              <a:t>Opportunity to improve one’s performance</a:t>
            </a:r>
          </a:p>
          <a:p>
            <a:pPr>
              <a:spcBef>
                <a:spcPts val="600"/>
              </a:spcBef>
            </a:pPr>
            <a:r>
              <a:rPr lang="en-US" sz="2400" dirty="0"/>
              <a:t>Both in oral and written formats – using a check list</a:t>
            </a:r>
          </a:p>
          <a:p>
            <a:pPr marL="0" indent="0">
              <a:spcBef>
                <a:spcPts val="600"/>
              </a:spcBef>
              <a:buNone/>
            </a:pPr>
            <a:endParaRPr lang="en-GB" sz="1600" dirty="0"/>
          </a:p>
        </p:txBody>
      </p:sp>
      <p:pic>
        <p:nvPicPr>
          <p:cNvPr id="6" name="Picture 5">
            <a:extLst>
              <a:ext uri="{FF2B5EF4-FFF2-40B4-BE49-F238E27FC236}">
                <a16:creationId xmlns:a16="http://schemas.microsoft.com/office/drawing/2014/main" id="{929E8E75-9D69-AE2B-D681-88F1CFE7EA3E}"/>
              </a:ext>
            </a:extLst>
          </p:cNvPr>
          <p:cNvPicPr>
            <a:picLocks noChangeAspect="1"/>
          </p:cNvPicPr>
          <p:nvPr/>
        </p:nvPicPr>
        <p:blipFill>
          <a:blip r:embed="rId3"/>
          <a:stretch>
            <a:fillRect/>
          </a:stretch>
        </p:blipFill>
        <p:spPr>
          <a:xfrm>
            <a:off x="2882296" y="2889910"/>
            <a:ext cx="6427409" cy="3588163"/>
          </a:xfrm>
          <a:prstGeom prst="rect">
            <a:avLst/>
          </a:prstGeom>
          <a:ln>
            <a:solidFill>
              <a:schemeClr val="tx2">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67449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926" t="23643" r="19326" b="8134"/>
          <a:stretch/>
        </p:blipFill>
        <p:spPr bwMode="auto">
          <a:xfrm>
            <a:off x="432486" y="1304924"/>
            <a:ext cx="3853953" cy="4882621"/>
          </a:xfrm>
          <a:prstGeom prst="rect">
            <a:avLst/>
          </a:prstGeom>
          <a:noFill/>
          <a:ln w="9525">
            <a:solidFill>
              <a:schemeClr val="bg1">
                <a:lumMod val="50000"/>
              </a:schemeClr>
            </a:solidFill>
            <a:miter lim="800000"/>
            <a:headEnd/>
            <a:tailEnd/>
          </a:ln>
          <a:effectLst>
            <a:outerShdw dist="63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803843" name="Rectangle 3"/>
          <p:cNvSpPr>
            <a:spLocks noGrp="1" noChangeArrowheads="1"/>
          </p:cNvSpPr>
          <p:nvPr>
            <p:ph type="title"/>
          </p:nvPr>
        </p:nvSpPr>
        <p:spPr>
          <a:xfrm>
            <a:off x="432486" y="188913"/>
            <a:ext cx="10919727" cy="1116012"/>
          </a:xfrm>
        </p:spPr>
        <p:txBody>
          <a:bodyPr/>
          <a:lstStyle/>
          <a:p>
            <a:pPr eaLnBrk="1" hangingPunct="1">
              <a:defRPr/>
            </a:pPr>
            <a:r>
              <a:rPr lang="en-US" sz="3200" dirty="0">
                <a:solidFill>
                  <a:schemeClr val="bg1"/>
                </a:solidFill>
              </a:rPr>
              <a:t>Feedback forms – different form for each skill</a:t>
            </a:r>
          </a:p>
        </p:txBody>
      </p:sp>
      <p:pic>
        <p:nvPicPr>
          <p:cNvPr id="26629" name="Picture 10"/>
          <p:cNvPicPr>
            <a:picLocks noChangeAspect="1" noChangeArrowheads="1"/>
          </p:cNvPicPr>
          <p:nvPr/>
        </p:nvPicPr>
        <p:blipFill>
          <a:blip r:embed="rId4">
            <a:extLst>
              <a:ext uri="{28A0092B-C50C-407E-A947-70E740481C1C}">
                <a14:useLocalDpi xmlns:a14="http://schemas.microsoft.com/office/drawing/2010/main" val="0"/>
              </a:ext>
            </a:extLst>
          </a:blip>
          <a:srcRect l="6409" t="16693" r="50838" b="5719"/>
          <a:stretch>
            <a:fillRect/>
          </a:stretch>
        </p:blipFill>
        <p:spPr bwMode="auto">
          <a:xfrm>
            <a:off x="4461935" y="1304924"/>
            <a:ext cx="3577165" cy="4882621"/>
          </a:xfrm>
          <a:prstGeom prst="rect">
            <a:avLst/>
          </a:prstGeom>
          <a:noFill/>
          <a:ln w="9525">
            <a:solidFill>
              <a:srgbClr val="000000"/>
            </a:solidFill>
            <a:miter lim="800000"/>
            <a:headEnd/>
            <a:tailEnd/>
          </a:ln>
          <a:effectLst>
            <a:outerShdw dist="63500" dir="2700000" algn="ctr"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26630" name="Picture 11"/>
          <p:cNvPicPr>
            <a:picLocks noChangeAspect="1" noChangeArrowheads="1"/>
          </p:cNvPicPr>
          <p:nvPr/>
        </p:nvPicPr>
        <p:blipFill>
          <a:blip r:embed="rId5">
            <a:extLst>
              <a:ext uri="{28A0092B-C50C-407E-A947-70E740481C1C}">
                <a14:useLocalDpi xmlns:a14="http://schemas.microsoft.com/office/drawing/2010/main" val="0"/>
              </a:ext>
            </a:extLst>
          </a:blip>
          <a:srcRect l="6468" t="15739" r="50000" b="6674"/>
          <a:stretch>
            <a:fillRect/>
          </a:stretch>
        </p:blipFill>
        <p:spPr bwMode="auto">
          <a:xfrm>
            <a:off x="8214596" y="1304924"/>
            <a:ext cx="3672604" cy="4882621"/>
          </a:xfrm>
          <a:prstGeom prst="rect">
            <a:avLst/>
          </a:prstGeom>
          <a:noFill/>
          <a:ln w="9525">
            <a:solidFill>
              <a:srgbClr val="000000"/>
            </a:solidFill>
            <a:miter lim="800000"/>
            <a:headEnd/>
            <a:tailEnd/>
          </a:ln>
          <a:effectLst>
            <a:outerShdw dist="63500" dir="2700000" algn="ctr"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2" name="TextBox 1">
            <a:extLst>
              <a:ext uri="{FF2B5EF4-FFF2-40B4-BE49-F238E27FC236}">
                <a16:creationId xmlns:a16="http://schemas.microsoft.com/office/drawing/2014/main" id="{645CE5A8-246C-DD5E-8A1C-F8D59431B6C8}"/>
              </a:ext>
            </a:extLst>
          </p:cNvPr>
          <p:cNvSpPr txBox="1"/>
          <p:nvPr/>
        </p:nvSpPr>
        <p:spPr>
          <a:xfrm>
            <a:off x="5543550" y="1457325"/>
            <a:ext cx="1202531" cy="107722"/>
          </a:xfrm>
          <a:prstGeom prst="rect">
            <a:avLst/>
          </a:prstGeom>
          <a:solidFill>
            <a:schemeClr val="bg2"/>
          </a:solidFill>
        </p:spPr>
        <p:txBody>
          <a:bodyPr wrap="square" tIns="0" bIns="0" rtlCol="0">
            <a:spAutoFit/>
          </a:bodyPr>
          <a:lstStyle/>
          <a:p>
            <a:r>
              <a:rPr lang="en-ZA" sz="700" b="1" dirty="0">
                <a:solidFill>
                  <a:srgbClr val="000000"/>
                </a:solidFill>
              </a:rPr>
              <a:t>TeachBack Feedback Form</a:t>
            </a:r>
            <a:endParaRPr lang="en-GB" sz="700" b="1" dirty="0">
              <a:solidFill>
                <a:srgbClr val="000000"/>
              </a:solidFill>
            </a:endParaRPr>
          </a:p>
        </p:txBody>
      </p:sp>
      <p:sp>
        <p:nvSpPr>
          <p:cNvPr id="3" name="TextBox 2">
            <a:extLst>
              <a:ext uri="{FF2B5EF4-FFF2-40B4-BE49-F238E27FC236}">
                <a16:creationId xmlns:a16="http://schemas.microsoft.com/office/drawing/2014/main" id="{A42ACE16-ACCC-0A8A-523F-BDAF6E5E8826}"/>
              </a:ext>
            </a:extLst>
          </p:cNvPr>
          <p:cNvSpPr txBox="1"/>
          <p:nvPr/>
        </p:nvSpPr>
        <p:spPr>
          <a:xfrm>
            <a:off x="9344025" y="1520369"/>
            <a:ext cx="1202531" cy="107722"/>
          </a:xfrm>
          <a:prstGeom prst="rect">
            <a:avLst/>
          </a:prstGeom>
          <a:solidFill>
            <a:schemeClr val="bg2"/>
          </a:solidFill>
        </p:spPr>
        <p:txBody>
          <a:bodyPr wrap="square" tIns="0" bIns="0" rtlCol="0">
            <a:spAutoFit/>
          </a:bodyPr>
          <a:lstStyle/>
          <a:p>
            <a:r>
              <a:rPr lang="en-ZA" sz="700" b="1" dirty="0">
                <a:solidFill>
                  <a:srgbClr val="000000"/>
                </a:solidFill>
              </a:rPr>
              <a:t>TeachBack Feedback Form</a:t>
            </a:r>
            <a:endParaRPr lang="en-GB" sz="700" b="1" dirty="0">
              <a:solidFill>
                <a:srgbClr val="000000"/>
              </a:solidFill>
            </a:endParaRPr>
          </a:p>
        </p:txBody>
      </p:sp>
      <p:sp>
        <p:nvSpPr>
          <p:cNvPr id="4" name="TextBox 3">
            <a:extLst>
              <a:ext uri="{FF2B5EF4-FFF2-40B4-BE49-F238E27FC236}">
                <a16:creationId xmlns:a16="http://schemas.microsoft.com/office/drawing/2014/main" id="{85352B71-18CA-A444-E86F-72BBF81FEDBE}"/>
              </a:ext>
            </a:extLst>
          </p:cNvPr>
          <p:cNvSpPr txBox="1"/>
          <p:nvPr/>
        </p:nvSpPr>
        <p:spPr>
          <a:xfrm>
            <a:off x="1645444" y="1495946"/>
            <a:ext cx="1315283" cy="107722"/>
          </a:xfrm>
          <a:prstGeom prst="rect">
            <a:avLst/>
          </a:prstGeom>
          <a:solidFill>
            <a:schemeClr val="bg2"/>
          </a:solidFill>
        </p:spPr>
        <p:txBody>
          <a:bodyPr wrap="square" tIns="0" bIns="0" rtlCol="0">
            <a:spAutoFit/>
          </a:bodyPr>
          <a:lstStyle/>
          <a:p>
            <a:r>
              <a:rPr lang="en-ZA" sz="700" b="1" dirty="0">
                <a:solidFill>
                  <a:srgbClr val="000000"/>
                </a:solidFill>
              </a:rPr>
              <a:t>TeachBack Feedback Form</a:t>
            </a:r>
            <a:endParaRPr lang="en-GB" sz="700" b="1" dirty="0">
              <a:solidFill>
                <a:srgbClr val="000000"/>
              </a:solidFill>
            </a:endParaRPr>
          </a:p>
        </p:txBody>
      </p:sp>
    </p:spTree>
    <p:extLst>
      <p:ext uri="{BB962C8B-B14F-4D97-AF65-F5344CB8AC3E}">
        <p14:creationId xmlns:p14="http://schemas.microsoft.com/office/powerpoint/2010/main" val="3628780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CF7B61-B3B1-82B6-A22B-10791459BD51}"/>
              </a:ext>
            </a:extLst>
          </p:cNvPr>
          <p:cNvSpPr>
            <a:spLocks noGrp="1"/>
          </p:cNvSpPr>
          <p:nvPr>
            <p:ph type="title"/>
          </p:nvPr>
        </p:nvSpPr>
        <p:spPr/>
        <p:txBody>
          <a:bodyPr>
            <a:normAutofit/>
          </a:bodyPr>
          <a:lstStyle/>
          <a:p>
            <a:pPr marR="0" lvl="0" algn="l" defTabSz="914400" rtl="0" eaLnBrk="1" fontAlgn="auto" latinLnBrk="0" hangingPunct="1">
              <a:lnSpc>
                <a:spcPct val="100000"/>
              </a:lnSpc>
              <a:spcBef>
                <a:spcPts val="1200"/>
              </a:spcBef>
              <a:spcAft>
                <a:spcPts val="0"/>
              </a:spcAft>
              <a:buClrTx/>
              <a:buSzTx/>
              <a:tabLst/>
              <a:defRPr/>
            </a:pPr>
            <a:r>
              <a:rPr lang="en-ZA" dirty="0"/>
              <a:t>Giving feedback</a:t>
            </a:r>
            <a:endParaRPr lang="en-GB" dirty="0"/>
          </a:p>
        </p:txBody>
      </p:sp>
      <p:sp>
        <p:nvSpPr>
          <p:cNvPr id="5" name="Text Placeholder 4">
            <a:extLst>
              <a:ext uri="{FF2B5EF4-FFF2-40B4-BE49-F238E27FC236}">
                <a16:creationId xmlns:a16="http://schemas.microsoft.com/office/drawing/2014/main" id="{A226DED7-B2BA-5382-9A22-1767269C2004}"/>
              </a:ext>
            </a:extLst>
          </p:cNvPr>
          <p:cNvSpPr>
            <a:spLocks noGrp="1"/>
          </p:cNvSpPr>
          <p:nvPr>
            <p:ph type="body" sz="quarter" idx="10"/>
          </p:nvPr>
        </p:nvSpPr>
        <p:spPr>
          <a:xfrm>
            <a:off x="4443250" y="1282815"/>
            <a:ext cx="3161037" cy="488999"/>
          </a:xfrm>
        </p:spPr>
        <p:txBody>
          <a:bodyPr>
            <a:normAutofit fontScale="92500" lnSpcReduction="20000"/>
          </a:bodyPr>
          <a:lstStyle/>
          <a:p>
            <a:pPr marL="0" indent="0" algn="ctr">
              <a:spcAft>
                <a:spcPct val="20000"/>
              </a:spcAft>
              <a:buNone/>
            </a:pPr>
            <a:r>
              <a:rPr lang="en-US" sz="2800" b="1" dirty="0"/>
              <a:t>Feedback should:</a:t>
            </a:r>
          </a:p>
          <a:p>
            <a:pPr algn="ctr"/>
            <a:endParaRPr lang="en-US" sz="2800" b="1" dirty="0"/>
          </a:p>
          <a:p>
            <a:pPr algn="ctr"/>
            <a:endParaRPr lang="en-GB" sz="2800" b="1" dirty="0"/>
          </a:p>
        </p:txBody>
      </p:sp>
      <p:sp>
        <p:nvSpPr>
          <p:cNvPr id="2" name="Text Placeholder 2">
            <a:extLst>
              <a:ext uri="{FF2B5EF4-FFF2-40B4-BE49-F238E27FC236}">
                <a16:creationId xmlns:a16="http://schemas.microsoft.com/office/drawing/2014/main" id="{82431A6D-4E0E-E647-65E4-1A3EB6513EE3}"/>
              </a:ext>
            </a:extLst>
          </p:cNvPr>
          <p:cNvSpPr txBox="1">
            <a:spLocks/>
          </p:cNvSpPr>
          <p:nvPr/>
        </p:nvSpPr>
        <p:spPr>
          <a:xfrm>
            <a:off x="5262892" y="3961011"/>
            <a:ext cx="1666216" cy="1163323"/>
          </a:xfrm>
          <a:prstGeom prst="rect">
            <a:avLst/>
          </a:prstGeom>
          <a:noFill/>
          <a:ln>
            <a:noFill/>
          </a:ln>
          <a:effectLst/>
        </p:spPr>
        <p:txBody>
          <a:bodyPr vert="horz" wrap="square" lIns="91440" tIns="288000" rIns="144000" bIns="288000" rtlCol="0">
            <a:spAutoFit/>
          </a:bodyPr>
          <a:lst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90000"/>
              </a:lnSpc>
              <a:buSzPts val="3200"/>
              <a:buFont typeface="Arial" panose="020B0604020202020204" pitchFamily="34" charset="0"/>
              <a:buNone/>
            </a:pPr>
            <a:r>
              <a:rPr kumimoji="0" lang="en-US" sz="2100" b="1" i="1" u="none" strike="noStrike" kern="1200" cap="none" spc="0" normalizeH="0" baseline="0" noProof="0" dirty="0">
                <a:ln>
                  <a:noFill/>
                </a:ln>
                <a:solidFill>
                  <a:schemeClr val="tx2">
                    <a:lumMod val="50000"/>
                  </a:schemeClr>
                </a:solidFill>
                <a:effectLst/>
                <a:uLnTx/>
                <a:uFillTx/>
                <a:latin typeface="Calibri"/>
                <a:ea typeface="+mn-ea"/>
                <a:cs typeface="+mn-cs"/>
              </a:rPr>
              <a:t>to undo the damage of </a:t>
            </a:r>
          </a:p>
        </p:txBody>
      </p:sp>
      <p:pic>
        <p:nvPicPr>
          <p:cNvPr id="6" name="Picture 5" descr="A blue and yellow balance scale&#10;&#10;Description automatically generated">
            <a:extLst>
              <a:ext uri="{FF2B5EF4-FFF2-40B4-BE49-F238E27FC236}">
                <a16:creationId xmlns:a16="http://schemas.microsoft.com/office/drawing/2014/main" id="{6922E259-4BB1-7837-85D2-212D83CDEBFF}"/>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artisticGlowEdges/>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b="24021"/>
          <a:stretch/>
        </p:blipFill>
        <p:spPr>
          <a:xfrm flipH="1">
            <a:off x="3396343" y="4656049"/>
            <a:ext cx="5399314" cy="2104971"/>
          </a:xfrm>
          <a:prstGeom prst="rect">
            <a:avLst/>
          </a:prstGeom>
        </p:spPr>
      </p:pic>
      <p:sp>
        <p:nvSpPr>
          <p:cNvPr id="7" name="Text Placeholder 2">
            <a:extLst>
              <a:ext uri="{FF2B5EF4-FFF2-40B4-BE49-F238E27FC236}">
                <a16:creationId xmlns:a16="http://schemas.microsoft.com/office/drawing/2014/main" id="{183458A9-33BD-69A3-1ECA-6F1EAE91C729}"/>
              </a:ext>
            </a:extLst>
          </p:cNvPr>
          <p:cNvSpPr txBox="1">
            <a:spLocks/>
          </p:cNvSpPr>
          <p:nvPr/>
        </p:nvSpPr>
        <p:spPr>
          <a:xfrm>
            <a:off x="6952631" y="3816997"/>
            <a:ext cx="1776640" cy="1279637"/>
          </a:xfrm>
          <a:prstGeom prst="rect">
            <a:avLst/>
          </a:prstGeom>
          <a:noFill/>
          <a:ln>
            <a:noFill/>
          </a:ln>
          <a:effectLst/>
        </p:spPr>
        <p:txBody>
          <a:bodyPr vert="horz" wrap="square" lIns="91440" tIns="288000" rIns="144000" bIns="288000" rtlCol="0">
            <a:spAutoFit/>
          </a:bodyPr>
          <a:lst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buSzPts val="3200"/>
              <a:buFont typeface="Arial" panose="020B0604020202020204" pitchFamily="34" charset="0"/>
              <a:buNone/>
            </a:pPr>
            <a:r>
              <a:rPr kumimoji="0" lang="en-US" sz="2800" b="1" i="0" u="none" strike="noStrike" kern="1200" cap="none" spc="0" normalizeH="0" baseline="0" noProof="0" dirty="0">
                <a:ln>
                  <a:noFill/>
                </a:ln>
                <a:solidFill>
                  <a:srgbClr val="043673"/>
                </a:solidFill>
                <a:effectLst/>
                <a:uLnTx/>
                <a:uFillTx/>
                <a:latin typeface="Calibri"/>
                <a:ea typeface="+mn-ea"/>
                <a:cs typeface="+mn-cs"/>
              </a:rPr>
              <a:t>1 negative comment. </a:t>
            </a:r>
            <a:endParaRPr lang="en-ZA" sz="2800" b="1" i="1" dirty="0">
              <a:solidFill>
                <a:srgbClr val="043673"/>
              </a:solidFill>
            </a:endParaRPr>
          </a:p>
        </p:txBody>
      </p:sp>
      <p:sp>
        <p:nvSpPr>
          <p:cNvPr id="8" name="Text Placeholder 2">
            <a:extLst>
              <a:ext uri="{FF2B5EF4-FFF2-40B4-BE49-F238E27FC236}">
                <a16:creationId xmlns:a16="http://schemas.microsoft.com/office/drawing/2014/main" id="{7F5C8579-F2A7-5149-5B4D-2186B73036D5}"/>
              </a:ext>
            </a:extLst>
          </p:cNvPr>
          <p:cNvSpPr txBox="1">
            <a:spLocks/>
          </p:cNvSpPr>
          <p:nvPr/>
        </p:nvSpPr>
        <p:spPr>
          <a:xfrm>
            <a:off x="3396343" y="3544745"/>
            <a:ext cx="1888898" cy="1969056"/>
          </a:xfrm>
          <a:prstGeom prst="rect">
            <a:avLst/>
          </a:prstGeom>
          <a:noFill/>
          <a:ln>
            <a:noFill/>
          </a:ln>
          <a:effectLst/>
        </p:spPr>
        <p:txBody>
          <a:bodyPr vert="horz" wrap="square" lIns="91440" tIns="288000" rIns="144000" bIns="288000" rtlCol="0">
            <a:spAutoFit/>
          </a:bodyPr>
          <a:lst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buSzPts val="3200"/>
              <a:buFont typeface="Arial" panose="020B0604020202020204" pitchFamily="34" charset="0"/>
              <a:buNone/>
            </a:pPr>
            <a:r>
              <a:rPr kumimoji="0" lang="en-US" sz="2800" b="1" i="0" u="none" strike="noStrike" kern="1200" cap="none" spc="0" normalizeH="0" baseline="0" noProof="0" dirty="0">
                <a:ln>
                  <a:noFill/>
                </a:ln>
                <a:solidFill>
                  <a:srgbClr val="043673"/>
                </a:solidFill>
                <a:effectLst/>
                <a:uLnTx/>
                <a:uFillTx/>
                <a:latin typeface="Calibri"/>
                <a:ea typeface="+mn-ea"/>
                <a:cs typeface="+mn-cs"/>
              </a:rPr>
              <a:t>It takes </a:t>
            </a:r>
          </a:p>
          <a:p>
            <a:pPr marL="0" indent="0" algn="ctr">
              <a:lnSpc>
                <a:spcPct val="80000"/>
              </a:lnSpc>
              <a:buSzPts val="3200"/>
              <a:buFont typeface="Arial" panose="020B0604020202020204" pitchFamily="34" charset="0"/>
              <a:buNone/>
            </a:pPr>
            <a:r>
              <a:rPr kumimoji="0" lang="en-US" sz="2800" b="1" i="0" u="none" strike="noStrike" kern="1200" cap="none" spc="0" normalizeH="0" baseline="0" noProof="0" dirty="0">
                <a:ln>
                  <a:noFill/>
                </a:ln>
                <a:solidFill>
                  <a:srgbClr val="043673"/>
                </a:solidFill>
                <a:effectLst/>
                <a:uLnTx/>
                <a:uFillTx/>
                <a:latin typeface="Calibri"/>
                <a:ea typeface="+mn-ea"/>
                <a:cs typeface="+mn-cs"/>
              </a:rPr>
              <a:t>8 - 9 positive comments</a:t>
            </a:r>
            <a:endParaRPr lang="en-ZA" sz="2800" b="1" i="1" dirty="0">
              <a:solidFill>
                <a:srgbClr val="043673"/>
              </a:solidFill>
            </a:endParaRPr>
          </a:p>
        </p:txBody>
      </p:sp>
      <p:sp>
        <p:nvSpPr>
          <p:cNvPr id="3" name="Rectangle: Rounded Corners 2">
            <a:extLst>
              <a:ext uri="{FF2B5EF4-FFF2-40B4-BE49-F238E27FC236}">
                <a16:creationId xmlns:a16="http://schemas.microsoft.com/office/drawing/2014/main" id="{0EB568F5-D779-E435-94DF-2BB70A9977A2}"/>
              </a:ext>
            </a:extLst>
          </p:cNvPr>
          <p:cNvSpPr/>
          <p:nvPr/>
        </p:nvSpPr>
        <p:spPr>
          <a:xfrm>
            <a:off x="857708" y="1772272"/>
            <a:ext cx="2271858" cy="1486083"/>
          </a:xfrm>
          <a:prstGeom prst="round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lnSpc>
                <a:spcPct val="90000"/>
              </a:lnSpc>
            </a:pPr>
            <a:r>
              <a:rPr lang="en-US" sz="2200" dirty="0"/>
              <a:t>Offer positive and encouraging information.</a:t>
            </a:r>
          </a:p>
        </p:txBody>
      </p:sp>
      <p:sp>
        <p:nvSpPr>
          <p:cNvPr id="9" name="Rectangle: Rounded Corners 8">
            <a:extLst>
              <a:ext uri="{FF2B5EF4-FFF2-40B4-BE49-F238E27FC236}">
                <a16:creationId xmlns:a16="http://schemas.microsoft.com/office/drawing/2014/main" id="{24CAE1EF-A63F-B0D2-B991-6F67E8BB589F}"/>
              </a:ext>
            </a:extLst>
          </p:cNvPr>
          <p:cNvSpPr/>
          <p:nvPr/>
        </p:nvSpPr>
        <p:spPr>
          <a:xfrm>
            <a:off x="9187543" y="1772272"/>
            <a:ext cx="2232000" cy="1486083"/>
          </a:xfrm>
          <a:prstGeom prst="round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lnSpc>
                <a:spcPct val="90000"/>
              </a:lnSpc>
            </a:pPr>
            <a:r>
              <a:rPr lang="en-US" sz="2200" dirty="0"/>
              <a:t>Be </a:t>
            </a:r>
          </a:p>
          <a:p>
            <a:pPr marL="0" lvl="1" algn="ctr">
              <a:lnSpc>
                <a:spcPct val="90000"/>
              </a:lnSpc>
            </a:pPr>
            <a:r>
              <a:rPr lang="en-US" sz="2200" dirty="0"/>
              <a:t>non-judgmental.</a:t>
            </a:r>
          </a:p>
          <a:p>
            <a:pPr marL="0" lvl="1" algn="ctr">
              <a:lnSpc>
                <a:spcPct val="90000"/>
              </a:lnSpc>
            </a:pPr>
            <a:endParaRPr lang="en-US" sz="2200" dirty="0"/>
          </a:p>
        </p:txBody>
      </p:sp>
      <p:sp>
        <p:nvSpPr>
          <p:cNvPr id="10" name="Rectangle: Rounded Corners 9">
            <a:extLst>
              <a:ext uri="{FF2B5EF4-FFF2-40B4-BE49-F238E27FC236}">
                <a16:creationId xmlns:a16="http://schemas.microsoft.com/office/drawing/2014/main" id="{8278B0B9-5DC6-8FD6-E0F8-328B5785AD63}"/>
              </a:ext>
            </a:extLst>
          </p:cNvPr>
          <p:cNvSpPr/>
          <p:nvPr/>
        </p:nvSpPr>
        <p:spPr>
          <a:xfrm>
            <a:off x="3634320" y="1772272"/>
            <a:ext cx="2271858" cy="1486083"/>
          </a:xfrm>
          <a:prstGeom prst="round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lnSpc>
                <a:spcPct val="90000"/>
              </a:lnSpc>
            </a:pPr>
            <a:r>
              <a:rPr lang="en-US" sz="2200" dirty="0"/>
              <a:t>Emphasise what the participant did well.</a:t>
            </a:r>
          </a:p>
        </p:txBody>
      </p:sp>
      <p:sp>
        <p:nvSpPr>
          <p:cNvPr id="11" name="Rectangle: Rounded Corners 10">
            <a:extLst>
              <a:ext uri="{FF2B5EF4-FFF2-40B4-BE49-F238E27FC236}">
                <a16:creationId xmlns:a16="http://schemas.microsoft.com/office/drawing/2014/main" id="{4345E134-5859-C8B5-D9C4-4FCDD182836F}"/>
              </a:ext>
            </a:extLst>
          </p:cNvPr>
          <p:cNvSpPr/>
          <p:nvPr/>
        </p:nvSpPr>
        <p:spPr>
          <a:xfrm>
            <a:off x="6410932" y="1772272"/>
            <a:ext cx="2271858" cy="1486083"/>
          </a:xfrm>
          <a:prstGeom prst="round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lnSpc>
                <a:spcPct val="90000"/>
              </a:lnSpc>
            </a:pPr>
            <a:r>
              <a:rPr lang="en-US" sz="2200"/>
              <a:t>Offer suggestions for what could be improved</a:t>
            </a:r>
            <a:endParaRPr lang="en-US" sz="2200" dirty="0"/>
          </a:p>
        </p:txBody>
      </p:sp>
      <p:grpSp>
        <p:nvGrpSpPr>
          <p:cNvPr id="18" name="Group 17">
            <a:extLst>
              <a:ext uri="{FF2B5EF4-FFF2-40B4-BE49-F238E27FC236}">
                <a16:creationId xmlns:a16="http://schemas.microsoft.com/office/drawing/2014/main" id="{B4263EB5-929B-5801-EDDD-DCC7ACA4540D}"/>
              </a:ext>
            </a:extLst>
          </p:cNvPr>
          <p:cNvGrpSpPr/>
          <p:nvPr/>
        </p:nvGrpSpPr>
        <p:grpSpPr>
          <a:xfrm>
            <a:off x="9212540" y="0"/>
            <a:ext cx="2207003" cy="1116012"/>
            <a:chOff x="9145210" y="0"/>
            <a:chExt cx="2207003" cy="1116012"/>
          </a:xfrm>
        </p:grpSpPr>
        <p:sp>
          <p:nvSpPr>
            <p:cNvPr id="17" name="Flowchart: Off-page Connector 16">
              <a:extLst>
                <a:ext uri="{FF2B5EF4-FFF2-40B4-BE49-F238E27FC236}">
                  <a16:creationId xmlns:a16="http://schemas.microsoft.com/office/drawing/2014/main" id="{90E6A575-9BBE-4045-EF71-6551C03AD829}"/>
                </a:ext>
              </a:extLst>
            </p:cNvPr>
            <p:cNvSpPr/>
            <p:nvPr/>
          </p:nvSpPr>
          <p:spPr>
            <a:xfrm>
              <a:off x="9145210" y="0"/>
              <a:ext cx="2207003" cy="1116012"/>
            </a:xfrm>
            <a:prstGeom prst="flowChartOffpageConnector">
              <a:avLst/>
            </a:prstGeom>
            <a:solidFill>
              <a:schemeClr val="bg2">
                <a:lumMod val="85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CD407DC0-B581-860C-A682-C4877EBCC0FC}"/>
                </a:ext>
              </a:extLst>
            </p:cNvPr>
            <p:cNvSpPr txBox="1"/>
            <p:nvPr/>
          </p:nvSpPr>
          <p:spPr>
            <a:xfrm>
              <a:off x="9145211" y="212780"/>
              <a:ext cx="2207001" cy="707886"/>
            </a:xfrm>
            <a:prstGeom prst="rect">
              <a:avLst/>
            </a:prstGeom>
            <a:noFill/>
          </p:spPr>
          <p:txBody>
            <a:bodyPr wrap="square">
              <a:spAutoFit/>
            </a:bodyPr>
            <a:lstStyle/>
            <a:p>
              <a:pPr algn="ctr">
                <a:spcBef>
                  <a:spcPts val="1200"/>
                </a:spcBef>
              </a:pPr>
              <a:r>
                <a:rPr lang="en-US" sz="2000" dirty="0"/>
                <a:t>No comparisons please  </a:t>
              </a:r>
            </a:p>
          </p:txBody>
        </p:sp>
        <p:pic>
          <p:nvPicPr>
            <p:cNvPr id="16" name="Picture 15" descr="A white object with a black background&#10;&#10;Description automatically generated">
              <a:extLst>
                <a:ext uri="{FF2B5EF4-FFF2-40B4-BE49-F238E27FC236}">
                  <a16:creationId xmlns:a16="http://schemas.microsoft.com/office/drawing/2014/main" id="{09E17E0D-9906-520C-1BF2-5542FFAA9D9D}"/>
                </a:ext>
              </a:extLst>
            </p:cNvPr>
            <p:cNvPicPr>
              <a:picLocks noChangeAspect="1"/>
            </p:cNvPicPr>
            <p:nvPr/>
          </p:nvPicPr>
          <p:blipFill>
            <a:blip r:embed="rId5">
              <a:extLst>
                <a:ext uri="{28A0092B-C50C-407E-A947-70E740481C1C}">
                  <a14:useLocalDpi xmlns:a14="http://schemas.microsoft.com/office/drawing/2010/main" val="0"/>
                </a:ext>
              </a:extLst>
            </a:blip>
            <a:srcRect r="72687"/>
            <a:stretch/>
          </p:blipFill>
          <p:spPr>
            <a:xfrm rot="533174">
              <a:off x="10618648" y="547872"/>
              <a:ext cx="113121" cy="261098"/>
            </a:xfrm>
            <a:prstGeom prst="rect">
              <a:avLst/>
            </a:prstGeom>
          </p:spPr>
        </p:pic>
      </p:grpSp>
    </p:spTree>
    <p:extLst>
      <p:ext uri="{BB962C8B-B14F-4D97-AF65-F5344CB8AC3E}">
        <p14:creationId xmlns:p14="http://schemas.microsoft.com/office/powerpoint/2010/main" val="3342249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CF7B61-B3B1-82B6-A22B-10791459BD51}"/>
              </a:ext>
            </a:extLst>
          </p:cNvPr>
          <p:cNvSpPr>
            <a:spLocks noGrp="1"/>
          </p:cNvSpPr>
          <p:nvPr>
            <p:ph type="title"/>
          </p:nvPr>
        </p:nvSpPr>
        <p:spPr/>
        <p:txBody>
          <a:bodyPr/>
          <a:lstStyle/>
          <a:p>
            <a:r>
              <a:rPr lang="en-ZA" dirty="0"/>
              <a:t>Receiving feedback </a:t>
            </a:r>
            <a:endParaRPr lang="en-GB" dirty="0"/>
          </a:p>
        </p:txBody>
      </p:sp>
      <p:sp>
        <p:nvSpPr>
          <p:cNvPr id="5" name="Text Placeholder 4">
            <a:extLst>
              <a:ext uri="{FF2B5EF4-FFF2-40B4-BE49-F238E27FC236}">
                <a16:creationId xmlns:a16="http://schemas.microsoft.com/office/drawing/2014/main" id="{A226DED7-B2BA-5382-9A22-1767269C2004}"/>
              </a:ext>
            </a:extLst>
          </p:cNvPr>
          <p:cNvSpPr>
            <a:spLocks noGrp="1"/>
          </p:cNvSpPr>
          <p:nvPr>
            <p:ph type="body" sz="quarter" idx="10"/>
          </p:nvPr>
        </p:nvSpPr>
        <p:spPr/>
        <p:txBody>
          <a:bodyPr/>
          <a:lstStyle/>
          <a:p>
            <a:pPr>
              <a:spcBef>
                <a:spcPts val="1200"/>
              </a:spcBef>
            </a:pPr>
            <a:endParaRPr lang="en-US" sz="2400" dirty="0"/>
          </a:p>
          <a:p>
            <a:pPr>
              <a:spcBef>
                <a:spcPts val="1200"/>
              </a:spcBef>
            </a:pPr>
            <a:r>
              <a:rPr lang="en-US" sz="2400" dirty="0"/>
              <a:t>Ask for </a:t>
            </a:r>
            <a:r>
              <a:rPr lang="en-US" sz="2400" b="1" dirty="0"/>
              <a:t>specific</a:t>
            </a:r>
            <a:r>
              <a:rPr lang="en-US" sz="2400" dirty="0"/>
              <a:t> and </a:t>
            </a:r>
            <a:r>
              <a:rPr lang="en-US" sz="2400" b="1" dirty="0"/>
              <a:t>descriptive</a:t>
            </a:r>
            <a:r>
              <a:rPr lang="en-US" sz="2400" dirty="0"/>
              <a:t> feedback.</a:t>
            </a:r>
          </a:p>
          <a:p>
            <a:pPr>
              <a:spcBef>
                <a:spcPts val="1200"/>
              </a:spcBef>
            </a:pPr>
            <a:r>
              <a:rPr lang="en-US" sz="2400" dirty="0"/>
              <a:t>Ask </a:t>
            </a:r>
            <a:r>
              <a:rPr lang="en-US" sz="2400" b="1" dirty="0"/>
              <a:t>clarifying</a:t>
            </a:r>
            <a:r>
              <a:rPr lang="en-US" sz="2400" dirty="0"/>
              <a:t> questions to understand the feedback.</a:t>
            </a:r>
          </a:p>
          <a:p>
            <a:pPr>
              <a:spcBef>
                <a:spcPts val="1200"/>
              </a:spcBef>
            </a:pPr>
            <a:r>
              <a:rPr lang="en-US" sz="2400" b="1" dirty="0"/>
              <a:t>Accept</a:t>
            </a:r>
            <a:r>
              <a:rPr lang="en-US" sz="2400" dirty="0"/>
              <a:t> the feedback; </a:t>
            </a:r>
            <a:r>
              <a:rPr lang="en-US" sz="2400" b="1" dirty="0"/>
              <a:t>avoid defending </a:t>
            </a:r>
            <a:r>
              <a:rPr lang="en-US" sz="2400" dirty="0"/>
              <a:t>or </a:t>
            </a:r>
            <a:r>
              <a:rPr lang="en-US" sz="2400" b="1" dirty="0"/>
              <a:t>justifying </a:t>
            </a:r>
            <a:r>
              <a:rPr lang="en-US" sz="2400" dirty="0"/>
              <a:t>the behaviour.</a:t>
            </a:r>
          </a:p>
          <a:p>
            <a:pPr>
              <a:spcBef>
                <a:spcPts val="1200"/>
              </a:spcBef>
            </a:pPr>
            <a:r>
              <a:rPr lang="en-US" sz="2400" b="1" dirty="0"/>
              <a:t>Listen </a:t>
            </a:r>
            <a:r>
              <a:rPr lang="en-US" sz="2400" dirty="0"/>
              <a:t>and </a:t>
            </a:r>
            <a:r>
              <a:rPr lang="en-US" sz="2400" b="1" dirty="0"/>
              <a:t>thank </a:t>
            </a:r>
            <a:r>
              <a:rPr lang="en-US" sz="2400" dirty="0"/>
              <a:t>the facilitators and participants for sharing their perspectives.</a:t>
            </a:r>
          </a:p>
          <a:p>
            <a:pPr>
              <a:spcBef>
                <a:spcPts val="1200"/>
              </a:spcBef>
            </a:pPr>
            <a:r>
              <a:rPr lang="en-US" sz="2400" b="1" dirty="0"/>
              <a:t>Reflect </a:t>
            </a:r>
            <a:r>
              <a:rPr lang="en-US" sz="2400" dirty="0"/>
              <a:t>on the feedback and use it to improve your performance next time.</a:t>
            </a:r>
          </a:p>
          <a:p>
            <a:pPr>
              <a:spcBef>
                <a:spcPts val="1200"/>
              </a:spcBef>
            </a:pPr>
            <a:endParaRPr lang="en-GB" dirty="0"/>
          </a:p>
        </p:txBody>
      </p:sp>
      <p:sp>
        <p:nvSpPr>
          <p:cNvPr id="6" name="Thought Bubble: Cloud 5">
            <a:extLst>
              <a:ext uri="{FF2B5EF4-FFF2-40B4-BE49-F238E27FC236}">
                <a16:creationId xmlns:a16="http://schemas.microsoft.com/office/drawing/2014/main" id="{CB87728E-DCCF-910D-DDB5-8602524613D9}"/>
              </a:ext>
            </a:extLst>
          </p:cNvPr>
          <p:cNvSpPr/>
          <p:nvPr/>
        </p:nvSpPr>
        <p:spPr>
          <a:xfrm flipH="1">
            <a:off x="9321071" y="460900"/>
            <a:ext cx="888551" cy="572037"/>
          </a:xfrm>
          <a:prstGeom prst="cloudCallout">
            <a:avLst>
              <a:gd name="adj1" fmla="val -60032"/>
              <a:gd name="adj2" fmla="val 62953"/>
            </a:avLst>
          </a:prstGeom>
          <a:solidFill>
            <a:schemeClr val="bg2"/>
          </a:solidFill>
          <a:ln w="28575">
            <a:solidFill>
              <a:srgbClr val="0436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blue and yellow light bulb&#10;&#10;Description automatically generated">
            <a:extLst>
              <a:ext uri="{FF2B5EF4-FFF2-40B4-BE49-F238E27FC236}">
                <a16:creationId xmlns:a16="http://schemas.microsoft.com/office/drawing/2014/main" id="{DB38AC8B-F990-644A-5BF1-9DE45905DCEA}"/>
              </a:ext>
            </a:extLst>
          </p:cNvPr>
          <p:cNvPicPr>
            <a:picLocks noChangeAspect="1"/>
          </p:cNvPicPr>
          <p:nvPr/>
        </p:nvPicPr>
        <p:blipFill>
          <a:blip r:embed="rId3">
            <a:extLst>
              <a:ext uri="{28A0092B-C50C-407E-A947-70E740481C1C}">
                <a14:useLocalDpi xmlns:a14="http://schemas.microsoft.com/office/drawing/2010/main" val="0"/>
              </a:ext>
            </a:extLst>
          </a:blip>
          <a:srcRect r="74643"/>
          <a:stretch/>
        </p:blipFill>
        <p:spPr>
          <a:xfrm flipH="1">
            <a:off x="9765347" y="924719"/>
            <a:ext cx="1071803" cy="2199481"/>
          </a:xfrm>
          <a:prstGeom prst="rect">
            <a:avLst/>
          </a:prstGeom>
          <a:ln>
            <a:noFill/>
          </a:ln>
        </p:spPr>
      </p:pic>
    </p:spTree>
    <p:extLst>
      <p:ext uri="{BB962C8B-B14F-4D97-AF65-F5344CB8AC3E}">
        <p14:creationId xmlns:p14="http://schemas.microsoft.com/office/powerpoint/2010/main" val="3644125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CF7B61-B3B1-82B6-A22B-10791459BD51}"/>
              </a:ext>
            </a:extLst>
          </p:cNvPr>
          <p:cNvSpPr>
            <a:spLocks noGrp="1"/>
          </p:cNvSpPr>
          <p:nvPr>
            <p:ph type="title"/>
          </p:nvPr>
        </p:nvSpPr>
        <p:spPr/>
        <p:txBody>
          <a:bodyPr>
            <a:normAutofit/>
          </a:bodyPr>
          <a:lstStyle/>
          <a:p>
            <a:r>
              <a:rPr lang="en-US" dirty="0"/>
              <a:t>Benefits of </a:t>
            </a:r>
            <a:r>
              <a:rPr lang="en-US" dirty="0" err="1"/>
              <a:t>TeachBack</a:t>
            </a:r>
            <a:r>
              <a:rPr lang="en-US" dirty="0"/>
              <a:t> </a:t>
            </a:r>
            <a:endParaRPr lang="en-GB" dirty="0"/>
          </a:p>
        </p:txBody>
      </p:sp>
      <p:sp>
        <p:nvSpPr>
          <p:cNvPr id="5" name="Text Placeholder 4">
            <a:extLst>
              <a:ext uri="{FF2B5EF4-FFF2-40B4-BE49-F238E27FC236}">
                <a16:creationId xmlns:a16="http://schemas.microsoft.com/office/drawing/2014/main" id="{A226DED7-B2BA-5382-9A22-1767269C2004}"/>
              </a:ext>
            </a:extLst>
          </p:cNvPr>
          <p:cNvSpPr>
            <a:spLocks noGrp="1"/>
          </p:cNvSpPr>
          <p:nvPr>
            <p:ph type="body" sz="quarter" idx="10"/>
          </p:nvPr>
        </p:nvSpPr>
        <p:spPr/>
        <p:txBody>
          <a:bodyPr/>
          <a:lstStyle/>
          <a:p>
            <a:pPr marL="0" indent="0" eaLnBrk="1" hangingPunct="1">
              <a:spcBef>
                <a:spcPts val="600"/>
              </a:spcBef>
              <a:spcAft>
                <a:spcPts val="600"/>
              </a:spcAft>
              <a:buFontTx/>
              <a:buNone/>
              <a:defRPr/>
            </a:pPr>
            <a:r>
              <a:rPr lang="en-US" sz="2800" b="1" dirty="0"/>
              <a:t>TeachBack can be very empowering:</a:t>
            </a:r>
          </a:p>
          <a:p>
            <a:pPr eaLnBrk="1" hangingPunct="1">
              <a:spcBef>
                <a:spcPts val="1200"/>
              </a:spcBef>
              <a:spcAft>
                <a:spcPts val="600"/>
              </a:spcAft>
              <a:defRPr/>
            </a:pPr>
            <a:r>
              <a:rPr lang="en-US" dirty="0"/>
              <a:t>Integrates training theory with teaching course content.</a:t>
            </a:r>
          </a:p>
          <a:p>
            <a:pPr eaLnBrk="1" hangingPunct="1">
              <a:spcBef>
                <a:spcPts val="600"/>
              </a:spcBef>
              <a:spcAft>
                <a:spcPts val="600"/>
              </a:spcAft>
              <a:defRPr/>
            </a:pPr>
            <a:r>
              <a:rPr lang="en-US" dirty="0"/>
              <a:t>We can practice training in a </a:t>
            </a:r>
            <a:r>
              <a:rPr lang="en-US" b="1" dirty="0"/>
              <a:t>safe</a:t>
            </a:r>
            <a:r>
              <a:rPr lang="en-US" dirty="0"/>
              <a:t> environment. </a:t>
            </a:r>
          </a:p>
          <a:p>
            <a:pPr eaLnBrk="1" hangingPunct="1">
              <a:spcBef>
                <a:spcPts val="600"/>
              </a:spcBef>
              <a:spcAft>
                <a:spcPts val="600"/>
              </a:spcAft>
              <a:defRPr/>
            </a:pPr>
            <a:r>
              <a:rPr lang="en-US" dirty="0"/>
              <a:t>We learn from our peers and observe multiple styles of performing a skill.</a:t>
            </a:r>
          </a:p>
          <a:p>
            <a:pPr eaLnBrk="1" hangingPunct="1">
              <a:spcBef>
                <a:spcPts val="600"/>
              </a:spcBef>
              <a:spcAft>
                <a:spcPts val="600"/>
              </a:spcAft>
              <a:defRPr/>
            </a:pPr>
            <a:r>
              <a:rPr lang="en-US" dirty="0"/>
              <a:t>We become better and more confident (adult) trainers.</a:t>
            </a:r>
          </a:p>
          <a:p>
            <a:pPr>
              <a:spcBef>
                <a:spcPts val="600"/>
              </a:spcBef>
              <a:spcAft>
                <a:spcPts val="600"/>
              </a:spcAft>
            </a:pPr>
            <a:endParaRPr lang="en-GB" dirty="0"/>
          </a:p>
        </p:txBody>
      </p:sp>
      <p:pic>
        <p:nvPicPr>
          <p:cNvPr id="3" name="Picture 2" descr="A group of hands with different colored symbols&#10;&#10;Description automatically generated">
            <a:extLst>
              <a:ext uri="{FF2B5EF4-FFF2-40B4-BE49-F238E27FC236}">
                <a16:creationId xmlns:a16="http://schemas.microsoft.com/office/drawing/2014/main" id="{D558161F-234E-2F56-CF8B-F1C4A8BEABEA}"/>
              </a:ext>
            </a:extLst>
          </p:cNvPr>
          <p:cNvPicPr>
            <a:picLocks noChangeAspect="1"/>
          </p:cNvPicPr>
          <p:nvPr/>
        </p:nvPicPr>
        <p:blipFill>
          <a:blip r:embed="rId3">
            <a:extLst>
              <a:ext uri="{28A0092B-C50C-407E-A947-70E740481C1C}">
                <a14:useLocalDpi xmlns:a14="http://schemas.microsoft.com/office/drawing/2010/main" val="0"/>
              </a:ext>
            </a:extLst>
          </a:blip>
          <a:srcRect b="45370"/>
          <a:stretch/>
        </p:blipFill>
        <p:spPr>
          <a:xfrm>
            <a:off x="3835400" y="4559036"/>
            <a:ext cx="4521200" cy="1389327"/>
          </a:xfrm>
          <a:prstGeom prst="rect">
            <a:avLst/>
          </a:prstGeom>
        </p:spPr>
      </p:pic>
    </p:spTree>
    <p:extLst>
      <p:ext uri="{BB962C8B-B14F-4D97-AF65-F5344CB8AC3E}">
        <p14:creationId xmlns:p14="http://schemas.microsoft.com/office/powerpoint/2010/main" val="662798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arking lot with many cars and buildings&#10;&#10;Description automatically generated">
            <a:extLst>
              <a:ext uri="{FF2B5EF4-FFF2-40B4-BE49-F238E27FC236}">
                <a16:creationId xmlns:a16="http://schemas.microsoft.com/office/drawing/2014/main" id="{44919DEE-9063-6707-793F-63EEDDD16744}"/>
              </a:ext>
            </a:extLst>
          </p:cNvPr>
          <p:cNvPicPr>
            <a:picLocks noChangeAspect="1"/>
          </p:cNvPicPr>
          <p:nvPr/>
        </p:nvPicPr>
        <p:blipFill rotWithShape="1">
          <a:blip r:embed="rId3">
            <a:alphaModFix amt="35000"/>
          </a:blip>
          <a:srcRect t="31141" b="11461"/>
          <a:stretch/>
        </p:blipFill>
        <p:spPr>
          <a:xfrm>
            <a:off x="20" y="1"/>
            <a:ext cx="12191980" cy="6857999"/>
          </a:xfrm>
          <a:prstGeom prst="rect">
            <a:avLst/>
          </a:prstGeom>
        </p:spPr>
      </p:pic>
      <p:sp>
        <p:nvSpPr>
          <p:cNvPr id="2" name="Title 1">
            <a:extLst>
              <a:ext uri="{FF2B5EF4-FFF2-40B4-BE49-F238E27FC236}">
                <a16:creationId xmlns:a16="http://schemas.microsoft.com/office/drawing/2014/main" id="{65268CD9-0C04-8B57-DF81-68485EE8EB49}"/>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chemeClr val="bg1"/>
                </a:solidFill>
                <a:latin typeface="+mj-lt"/>
                <a:cs typeface="+mj-cs"/>
              </a:rPr>
              <a:t>Ground rules &amp;</a:t>
            </a:r>
            <a:br>
              <a:rPr lang="en-US" sz="6000" dirty="0">
                <a:solidFill>
                  <a:schemeClr val="bg1"/>
                </a:solidFill>
                <a:latin typeface="+mj-lt"/>
                <a:cs typeface="+mj-cs"/>
              </a:rPr>
            </a:br>
            <a:r>
              <a:rPr lang="en-US" sz="6000" dirty="0">
                <a:solidFill>
                  <a:schemeClr val="bg1"/>
                </a:solidFill>
                <a:latin typeface="+mj-lt"/>
                <a:cs typeface="+mj-cs"/>
              </a:rPr>
              <a:t>Parking lot </a:t>
            </a:r>
          </a:p>
        </p:txBody>
      </p:sp>
    </p:spTree>
    <p:extLst>
      <p:ext uri="{BB962C8B-B14F-4D97-AF65-F5344CB8AC3E}">
        <p14:creationId xmlns:p14="http://schemas.microsoft.com/office/powerpoint/2010/main" val="2125282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question mark and a question mark on a wooden surface">
            <a:extLst>
              <a:ext uri="{FF2B5EF4-FFF2-40B4-BE49-F238E27FC236}">
                <a16:creationId xmlns:a16="http://schemas.microsoft.com/office/drawing/2014/main" id="{F0C2F3F2-7D7A-F407-76B2-6817D2A57DE3}"/>
              </a:ext>
            </a:extLst>
          </p:cNvPr>
          <p:cNvPicPr>
            <a:picLocks noChangeAspect="1"/>
          </p:cNvPicPr>
          <p:nvPr/>
        </p:nvPicPr>
        <p:blipFill rotWithShape="1">
          <a:blip r:embed="rId2">
            <a:extLst>
              <a:ext uri="{28A0092B-C50C-407E-A947-70E740481C1C}">
                <a14:useLocalDpi xmlns:a14="http://schemas.microsoft.com/office/drawing/2010/main" val="0"/>
              </a:ext>
            </a:extLst>
          </a:blip>
          <a:srcRect r="1375" b="2445"/>
          <a:stretch/>
        </p:blipFill>
        <p:spPr>
          <a:xfrm>
            <a:off x="0" y="0"/>
            <a:ext cx="12325654" cy="6858000"/>
          </a:xfrm>
          <a:prstGeom prst="rect">
            <a:avLst/>
          </a:prstGeom>
        </p:spPr>
      </p:pic>
    </p:spTree>
    <p:extLst>
      <p:ext uri="{BB962C8B-B14F-4D97-AF65-F5344CB8AC3E}">
        <p14:creationId xmlns:p14="http://schemas.microsoft.com/office/powerpoint/2010/main" val="2836448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44504-FB6C-0CE8-CE52-7059F9C1C659}"/>
              </a:ext>
            </a:extLst>
          </p:cNvPr>
          <p:cNvSpPr>
            <a:spLocks noGrp="1"/>
          </p:cNvSpPr>
          <p:nvPr>
            <p:ph type="ctrTitle"/>
          </p:nvPr>
        </p:nvSpPr>
        <p:spPr>
          <a:xfrm>
            <a:off x="695325" y="1366045"/>
            <a:ext cx="10656887" cy="2618580"/>
          </a:xfrm>
        </p:spPr>
        <p:txBody>
          <a:bodyPr anchor="t"/>
          <a:lstStyle/>
          <a:p>
            <a:br>
              <a:rPr lang="en-ZA" sz="5400" dirty="0"/>
            </a:br>
            <a:r>
              <a:rPr lang="en-ZA" sz="5400" dirty="0"/>
              <a:t>Welcome and introduction</a:t>
            </a:r>
            <a:br>
              <a:rPr lang="en-ZA" sz="5400" dirty="0"/>
            </a:br>
            <a:endParaRPr lang="en-ZA" sz="5400" dirty="0"/>
          </a:p>
        </p:txBody>
      </p:sp>
      <p:sp>
        <p:nvSpPr>
          <p:cNvPr id="5" name="Subtitle 2">
            <a:extLst>
              <a:ext uri="{FF2B5EF4-FFF2-40B4-BE49-F238E27FC236}">
                <a16:creationId xmlns:a16="http://schemas.microsoft.com/office/drawing/2014/main" id="{AA552D0A-99B3-FB67-39F6-FD65083AF691}"/>
              </a:ext>
            </a:extLst>
          </p:cNvPr>
          <p:cNvSpPr txBox="1">
            <a:spLocks/>
          </p:cNvSpPr>
          <p:nvPr/>
        </p:nvSpPr>
        <p:spPr>
          <a:xfrm>
            <a:off x="1781177" y="738982"/>
            <a:ext cx="8629650" cy="989012"/>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0"/>
              </a:spcBef>
              <a:buFont typeface="Arial" panose="020B0604020202020204" pitchFamily="34" charset="0"/>
              <a:buNone/>
              <a:defRPr sz="2400" b="0" kern="1200">
                <a:solidFill>
                  <a:schemeClr val="bg1"/>
                </a:solidFill>
                <a:latin typeface="+mn-lt"/>
                <a:ea typeface="+mn-ea"/>
                <a:cs typeface="+mn-cs"/>
              </a:defRPr>
            </a:lvl1pPr>
            <a:lvl2pPr marL="457200" indent="0" algn="ctr" defTabSz="914400" rtl="0" eaLnBrk="1" latinLnBrk="0" hangingPunct="1">
              <a:lnSpc>
                <a:spcPct val="100000"/>
              </a:lnSpc>
              <a:spcBef>
                <a:spcPts val="0"/>
              </a:spcBef>
              <a:buFont typeface="Abadi" panose="020B0604020104020204" pitchFamily="34" charset="0"/>
              <a:buNone/>
              <a:defRPr lang="en-US" sz="2000" b="0" kern="1200">
                <a:ln>
                  <a:noFill/>
                </a:ln>
                <a:solidFill>
                  <a:schemeClr val="tx2">
                    <a:lumMod val="50000"/>
                  </a:schemeClr>
                </a:solidFill>
                <a:effectLst/>
                <a:latin typeface="+mn-lt"/>
                <a:ea typeface="+mn-ea"/>
                <a:cs typeface="+mn-cs"/>
              </a:defRPr>
            </a:lvl2pPr>
            <a:lvl3pPr marL="914400" indent="0" algn="ctr" defTabSz="914400" rtl="0" eaLnBrk="1" latinLnBrk="0" hangingPunct="1">
              <a:lnSpc>
                <a:spcPct val="100000"/>
              </a:lnSpc>
              <a:spcBef>
                <a:spcPts val="0"/>
              </a:spcBef>
              <a:buFont typeface="Calibri" panose="020F0502020204030204" pitchFamily="34" charset="0"/>
              <a:buNone/>
              <a:defRPr sz="1800" b="0" kern="1200">
                <a:ln>
                  <a:noFill/>
                </a:ln>
                <a:solidFill>
                  <a:schemeClr val="tx2">
                    <a:lumMod val="50000"/>
                  </a:schemeClr>
                </a:solidFill>
                <a:latin typeface="+mn-lt"/>
                <a:ea typeface="+mn-ea"/>
                <a:cs typeface="+mn-cs"/>
              </a:defRPr>
            </a:lvl3pPr>
            <a:lvl4pPr marL="1371600" indent="0" algn="ctr" defTabSz="914400" rtl="0" eaLnBrk="1" latinLnBrk="0" hangingPunct="1">
              <a:lnSpc>
                <a:spcPct val="100000"/>
              </a:lnSpc>
              <a:spcBef>
                <a:spcPts val="0"/>
              </a:spcBef>
              <a:buFont typeface="Wingdings" panose="05000000000000000000" pitchFamily="2" charset="2"/>
              <a:buNone/>
              <a:defRPr sz="1600" b="0" kern="1200">
                <a:ln>
                  <a:noFill/>
                </a:ln>
                <a:solidFill>
                  <a:srgbClr val="326BB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ZA" sz="3600" b="0" i="0" u="none" strike="noStrike" kern="1200" cap="none" spc="0" normalizeH="0" baseline="0" noProof="0" dirty="0">
              <a:ln>
                <a:noFill/>
              </a:ln>
              <a:solidFill>
                <a:srgbClr val="FFC000"/>
              </a:solidFill>
              <a:effectLst/>
              <a:uLnTx/>
              <a:uFillTx/>
              <a:latin typeface="Calibri"/>
              <a:ea typeface="+mn-ea"/>
              <a:cs typeface="+mn-cs"/>
            </a:endParaRPr>
          </a:p>
        </p:txBody>
      </p:sp>
    </p:spTree>
    <p:extLst>
      <p:ext uri="{BB962C8B-B14F-4D97-AF65-F5344CB8AC3E}">
        <p14:creationId xmlns:p14="http://schemas.microsoft.com/office/powerpoint/2010/main" val="1865361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9CC65B-412C-725A-8FC3-A0B037821A34}"/>
              </a:ext>
            </a:extLst>
          </p:cNvPr>
          <p:cNvSpPr>
            <a:spLocks noGrp="1"/>
          </p:cNvSpPr>
          <p:nvPr>
            <p:ph type="title"/>
          </p:nvPr>
        </p:nvSpPr>
        <p:spPr/>
        <p:txBody>
          <a:bodyPr/>
          <a:lstStyle/>
          <a:p>
            <a:r>
              <a:rPr lang="en-ZA" dirty="0"/>
              <a:t>Overview of Course</a:t>
            </a:r>
          </a:p>
        </p:txBody>
      </p:sp>
      <p:sp>
        <p:nvSpPr>
          <p:cNvPr id="6" name="Text Placeholder 5">
            <a:extLst>
              <a:ext uri="{FF2B5EF4-FFF2-40B4-BE49-F238E27FC236}">
                <a16:creationId xmlns:a16="http://schemas.microsoft.com/office/drawing/2014/main" id="{1DD622E4-C293-9CDB-1F04-4D847A51151F}"/>
              </a:ext>
            </a:extLst>
          </p:cNvPr>
          <p:cNvSpPr>
            <a:spLocks noGrp="1"/>
          </p:cNvSpPr>
          <p:nvPr>
            <p:ph type="body" sz="quarter" idx="10"/>
          </p:nvPr>
        </p:nvSpPr>
        <p:spPr/>
        <p:txBody>
          <a:bodyPr>
            <a:normAutofit/>
          </a:bodyPr>
          <a:lstStyle/>
          <a:p>
            <a:pPr marL="0" indent="0">
              <a:buNone/>
            </a:pPr>
            <a:r>
              <a:rPr lang="en-ZA" sz="2000" b="1" dirty="0"/>
              <a:t>Welcome to the Management of Child and Adolescent TB training </a:t>
            </a:r>
            <a:r>
              <a:rPr lang="en-US" sz="2000" b="1" dirty="0"/>
              <a:t>for health care workers and National TB programme staff  in TB high-burden countries.</a:t>
            </a:r>
          </a:p>
        </p:txBody>
      </p:sp>
      <p:sp>
        <p:nvSpPr>
          <p:cNvPr id="22" name="Rectangle 21">
            <a:extLst>
              <a:ext uri="{FF2B5EF4-FFF2-40B4-BE49-F238E27FC236}">
                <a16:creationId xmlns:a16="http://schemas.microsoft.com/office/drawing/2014/main" id="{6FD17987-4725-C162-418E-70B038FC3BA4}"/>
              </a:ext>
            </a:extLst>
          </p:cNvPr>
          <p:cNvSpPr/>
          <p:nvPr/>
        </p:nvSpPr>
        <p:spPr>
          <a:xfrm>
            <a:off x="1325439" y="2804802"/>
            <a:ext cx="4253463" cy="1401096"/>
          </a:xfrm>
          <a:prstGeom prst="rect">
            <a:avLst/>
          </a:prstGeom>
          <a:solidFill>
            <a:sysClr val="window" lastClr="FFFFFF">
              <a:lumMod val="85000"/>
            </a:sysClr>
          </a:solidFill>
          <a:ln w="19050" cap="flat" cmpd="sng" algn="ctr">
            <a:noFill/>
            <a:prstDash val="solid"/>
            <a:miter lim="800000"/>
          </a:ln>
          <a:effectLst>
            <a:outerShdw blurRad="50800" dist="38100" dir="2700000" algn="tl" rotWithShape="0">
              <a:prstClr val="black">
                <a:alpha val="40000"/>
              </a:prstClr>
            </a:outerShdw>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ysClr val="window" lastClr="FFFFFF"/>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7140206D-1B07-2F6E-9623-4353071A73E4}"/>
              </a:ext>
            </a:extLst>
          </p:cNvPr>
          <p:cNvSpPr/>
          <p:nvPr/>
        </p:nvSpPr>
        <p:spPr>
          <a:xfrm>
            <a:off x="6657239" y="4695902"/>
            <a:ext cx="4799628" cy="1401095"/>
          </a:xfrm>
          <a:prstGeom prst="rect">
            <a:avLst/>
          </a:prstGeom>
          <a:solidFill>
            <a:sysClr val="window" lastClr="FFFFFF">
              <a:lumMod val="85000"/>
            </a:sysClr>
          </a:solidFill>
          <a:ln w="19050" cap="flat" cmpd="sng" algn="ctr">
            <a:noFill/>
            <a:prstDash val="solid"/>
            <a:miter lim="800000"/>
          </a:ln>
          <a:effectLst>
            <a:outerShdw blurRad="50800" dist="38100" dir="2700000" algn="tl" rotWithShape="0">
              <a:prstClr val="black">
                <a:alpha val="40000"/>
              </a:prstClr>
            </a:outerShdw>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ysClr val="window" lastClr="FFFFFF"/>
              </a:solidFill>
              <a:effectLst/>
              <a:uLnTx/>
              <a:uFillTx/>
              <a:latin typeface="Aptos" panose="02110004020202020204"/>
              <a:ea typeface="+mn-ea"/>
              <a:cs typeface="+mn-cs"/>
            </a:endParaRPr>
          </a:p>
        </p:txBody>
      </p:sp>
      <p:sp>
        <p:nvSpPr>
          <p:cNvPr id="24" name="Rectangle 23">
            <a:extLst>
              <a:ext uri="{FF2B5EF4-FFF2-40B4-BE49-F238E27FC236}">
                <a16:creationId xmlns:a16="http://schemas.microsoft.com/office/drawing/2014/main" id="{F1BBDDAF-D214-7B6A-0981-7D02CB65527A}"/>
              </a:ext>
            </a:extLst>
          </p:cNvPr>
          <p:cNvSpPr/>
          <p:nvPr/>
        </p:nvSpPr>
        <p:spPr>
          <a:xfrm>
            <a:off x="6657239" y="2804802"/>
            <a:ext cx="4799628" cy="1401096"/>
          </a:xfrm>
          <a:prstGeom prst="rect">
            <a:avLst/>
          </a:prstGeom>
          <a:solidFill>
            <a:sysClr val="window" lastClr="FFFFFF">
              <a:lumMod val="85000"/>
            </a:sysClr>
          </a:solidFill>
          <a:ln w="19050" cap="flat" cmpd="sng" algn="ctr">
            <a:noFill/>
            <a:prstDash val="solid"/>
            <a:miter lim="800000"/>
          </a:ln>
          <a:effectLst>
            <a:outerShdw blurRad="50800" dist="38100" dir="2700000" algn="tl" rotWithShape="0">
              <a:prstClr val="black">
                <a:alpha val="40000"/>
              </a:prstClr>
            </a:outerShdw>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ysClr val="window" lastClr="FFFFFF"/>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5CBC9034-8434-A4BD-F134-A7F97A60F1F7}"/>
              </a:ext>
            </a:extLst>
          </p:cNvPr>
          <p:cNvSpPr/>
          <p:nvPr/>
        </p:nvSpPr>
        <p:spPr>
          <a:xfrm>
            <a:off x="1325440" y="4695902"/>
            <a:ext cx="4268106" cy="1401096"/>
          </a:xfrm>
          <a:prstGeom prst="rect">
            <a:avLst/>
          </a:prstGeom>
          <a:solidFill>
            <a:sysClr val="window" lastClr="FFFFFF">
              <a:lumMod val="85000"/>
            </a:sysClr>
          </a:solidFill>
          <a:ln w="19050" cap="flat" cmpd="sng" algn="ctr">
            <a:noFill/>
            <a:prstDash val="solid"/>
            <a:miter lim="800000"/>
          </a:ln>
          <a:effectLst>
            <a:outerShdw blurRad="50800" dist="38100" dir="2700000" algn="tl" rotWithShape="0">
              <a:prstClr val="black">
                <a:alpha val="40000"/>
              </a:prstClr>
            </a:outerShdw>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ysClr val="window" lastClr="FFFFFF"/>
              </a:solidFill>
              <a:effectLst/>
              <a:uLnTx/>
              <a:uFillTx/>
              <a:latin typeface="Aptos" panose="02110004020202020204"/>
              <a:ea typeface="+mn-ea"/>
              <a:cs typeface="+mn-cs"/>
            </a:endParaRPr>
          </a:p>
        </p:txBody>
      </p:sp>
      <p:sp>
        <p:nvSpPr>
          <p:cNvPr id="26" name="Rectangle 25">
            <a:extLst>
              <a:ext uri="{FF2B5EF4-FFF2-40B4-BE49-F238E27FC236}">
                <a16:creationId xmlns:a16="http://schemas.microsoft.com/office/drawing/2014/main" id="{E953718B-7C16-64C2-DA69-C5FE4AC78868}"/>
              </a:ext>
            </a:extLst>
          </p:cNvPr>
          <p:cNvSpPr/>
          <p:nvPr/>
        </p:nvSpPr>
        <p:spPr>
          <a:xfrm>
            <a:off x="839786" y="2493913"/>
            <a:ext cx="1368000" cy="1002889"/>
          </a:xfrm>
          <a:prstGeom prst="rect">
            <a:avLst/>
          </a:prstGeom>
          <a:solidFill>
            <a:srgbClr val="043673"/>
          </a:solidFill>
          <a:ln w="19050" cap="flat" cmpd="sng" algn="ctr">
            <a:noFill/>
            <a:prstDash val="solid"/>
            <a:miter lim="800000"/>
          </a:ln>
          <a:effectLst>
            <a:outerShdw blurRad="50800" dist="38100" dir="2700000" algn="tl" rotWithShape="0">
              <a:prstClr val="black">
                <a:alpha val="40000"/>
              </a:prstClr>
            </a:outerShdw>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3600" b="1" i="0" u="none" strike="noStrike" kern="1200" cap="none" spc="-100" normalizeH="0" baseline="0" noProof="0" dirty="0">
                <a:ln>
                  <a:noFill/>
                </a:ln>
                <a:solidFill>
                  <a:sysClr val="window" lastClr="FFFFFF"/>
                </a:solidFill>
                <a:effectLst/>
                <a:uLnTx/>
                <a:uFillTx/>
                <a:latin typeface="Calibri" panose="020F0502020204030204" pitchFamily="34" charset="0"/>
                <a:ea typeface="Calibri" panose="020F0502020204030204" pitchFamily="34" charset="0"/>
                <a:cs typeface="Calibri" panose="020F0502020204030204" pitchFamily="34" charset="0"/>
              </a:rPr>
              <a:t>DAY 1</a:t>
            </a:r>
            <a:endParaRPr kumimoji="0" lang="en-GB" sz="3600" b="1" i="0" u="none" strike="noStrike" kern="1200" cap="none" spc="-100" normalizeH="0" baseline="0" noProof="0" dirty="0">
              <a:ln>
                <a:noFill/>
              </a:ln>
              <a:solidFill>
                <a:sysClr val="window" lastClr="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id="{BE3F6A1B-23F2-8392-3797-1CFB2A51055D}"/>
              </a:ext>
            </a:extLst>
          </p:cNvPr>
          <p:cNvSpPr/>
          <p:nvPr/>
        </p:nvSpPr>
        <p:spPr>
          <a:xfrm>
            <a:off x="6033646" y="2493913"/>
            <a:ext cx="1368000" cy="1002890"/>
          </a:xfrm>
          <a:prstGeom prst="rect">
            <a:avLst/>
          </a:prstGeom>
          <a:solidFill>
            <a:srgbClr val="FCB814"/>
          </a:solidFill>
          <a:ln w="19050" cap="flat" cmpd="sng" algn="ctr">
            <a:noFill/>
            <a:prstDash val="solid"/>
            <a:miter lim="800000"/>
          </a:ln>
          <a:effectLst>
            <a:outerShdw blurRad="50800" dist="38100" dir="2700000" algn="tl" rotWithShape="0">
              <a:prstClr val="black">
                <a:alpha val="40000"/>
              </a:prstClr>
            </a:outerShdw>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3600" b="1" i="0" u="none" strike="noStrike" kern="1200" cap="none" spc="-100" normalizeH="0" baseline="0" noProof="0" dirty="0">
                <a:ln>
                  <a:noFill/>
                </a:ln>
                <a:solidFill>
                  <a:srgbClr val="043673"/>
                </a:solidFill>
                <a:effectLst/>
                <a:uLnTx/>
                <a:uFillTx/>
                <a:latin typeface="Calibri" panose="020F0502020204030204" pitchFamily="34" charset="0"/>
                <a:ea typeface="Calibri" panose="020F0502020204030204" pitchFamily="34" charset="0"/>
                <a:cs typeface="Calibri" panose="020F0502020204030204" pitchFamily="34" charset="0"/>
              </a:rPr>
              <a:t>DAY 2</a:t>
            </a:r>
            <a:endParaRPr kumimoji="0" lang="en-GB" sz="3600" b="1" i="0" u="none" strike="noStrike" kern="1200" cap="none" spc="-100" normalizeH="0" baseline="0" noProof="0" dirty="0">
              <a:ln>
                <a:noFill/>
              </a:ln>
              <a:solidFill>
                <a:srgbClr val="043673"/>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493D7D59-856D-9A8C-937E-BF9E6E36EB00}"/>
              </a:ext>
            </a:extLst>
          </p:cNvPr>
          <p:cNvSpPr/>
          <p:nvPr/>
        </p:nvSpPr>
        <p:spPr>
          <a:xfrm>
            <a:off x="839786" y="4458319"/>
            <a:ext cx="1368000" cy="1002890"/>
          </a:xfrm>
          <a:prstGeom prst="rect">
            <a:avLst/>
          </a:prstGeom>
          <a:solidFill>
            <a:srgbClr val="0060A0"/>
          </a:solidFill>
          <a:ln w="19050" cap="flat" cmpd="sng" algn="ctr">
            <a:noFill/>
            <a:prstDash val="solid"/>
            <a:miter lim="800000"/>
          </a:ln>
          <a:effectLst>
            <a:outerShdw blurRad="50800" dist="38100" dir="2700000" algn="tl" rotWithShape="0">
              <a:prstClr val="black">
                <a:alpha val="40000"/>
              </a:prstClr>
            </a:outerShdw>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3600" b="1" i="0" u="none" strike="noStrike" kern="1200" cap="none" spc="-100" normalizeH="0" baseline="0" noProof="0" dirty="0">
                <a:ln>
                  <a:noFill/>
                </a:ln>
                <a:solidFill>
                  <a:sysClr val="window" lastClr="FFFFFF"/>
                </a:solidFill>
                <a:effectLst/>
                <a:uLnTx/>
                <a:uFillTx/>
                <a:latin typeface="Calibri" panose="020F0502020204030204" pitchFamily="34" charset="0"/>
                <a:ea typeface="Calibri" panose="020F0502020204030204" pitchFamily="34" charset="0"/>
                <a:cs typeface="Calibri" panose="020F0502020204030204" pitchFamily="34" charset="0"/>
              </a:rPr>
              <a:t>DAY 3</a:t>
            </a:r>
            <a:endParaRPr kumimoji="0" lang="en-GB" sz="3600" b="1" i="0" u="none" strike="noStrike" kern="1200" cap="none" spc="-100" normalizeH="0" baseline="0" noProof="0" dirty="0">
              <a:ln>
                <a:noFill/>
              </a:ln>
              <a:solidFill>
                <a:sysClr val="window" lastClr="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9" name="Rectangle 28">
            <a:extLst>
              <a:ext uri="{FF2B5EF4-FFF2-40B4-BE49-F238E27FC236}">
                <a16:creationId xmlns:a16="http://schemas.microsoft.com/office/drawing/2014/main" id="{4E65D949-DC74-AE45-7546-D95E6C9D3BE9}"/>
              </a:ext>
            </a:extLst>
          </p:cNvPr>
          <p:cNvSpPr/>
          <p:nvPr/>
        </p:nvSpPr>
        <p:spPr>
          <a:xfrm>
            <a:off x="6033646" y="4458319"/>
            <a:ext cx="1404000" cy="1002890"/>
          </a:xfrm>
          <a:prstGeom prst="rect">
            <a:avLst/>
          </a:prstGeom>
          <a:solidFill>
            <a:srgbClr val="DBF2FD"/>
          </a:solidFill>
          <a:ln w="19050" cap="flat" cmpd="sng" algn="ctr">
            <a:noFill/>
            <a:prstDash val="solid"/>
            <a:miter lim="800000"/>
          </a:ln>
          <a:effectLst>
            <a:outerShdw blurRad="50800" dist="38100" dir="2700000" algn="tl" rotWithShape="0">
              <a:prstClr val="black">
                <a:alpha val="40000"/>
              </a:prstClr>
            </a:outerShdw>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3600" b="1" i="0" u="none" strike="noStrike" kern="1200" cap="none" spc="-100" normalizeH="0" baseline="0" noProof="0" dirty="0">
                <a:ln>
                  <a:noFill/>
                </a:ln>
                <a:solidFill>
                  <a:srgbClr val="043673"/>
                </a:solidFill>
                <a:effectLst/>
                <a:uLnTx/>
                <a:uFillTx/>
                <a:latin typeface="Calibri" panose="020F0502020204030204" pitchFamily="34" charset="0"/>
                <a:ea typeface="Calibri" panose="020F0502020204030204" pitchFamily="34" charset="0"/>
                <a:cs typeface="Calibri" panose="020F0502020204030204" pitchFamily="34" charset="0"/>
              </a:rPr>
              <a:t>DAY 4</a:t>
            </a:r>
            <a:endParaRPr kumimoji="0" lang="en-GB" sz="3600" b="1" i="0" u="none" strike="noStrike" kern="1200" cap="none" spc="-100" normalizeH="0" baseline="0" noProof="0" dirty="0">
              <a:ln>
                <a:noFill/>
              </a:ln>
              <a:solidFill>
                <a:srgbClr val="043673"/>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0" name="TextBox 13">
            <a:extLst>
              <a:ext uri="{FF2B5EF4-FFF2-40B4-BE49-F238E27FC236}">
                <a16:creationId xmlns:a16="http://schemas.microsoft.com/office/drawing/2014/main" id="{124C94C0-C143-13DA-BF07-64F740B86153}"/>
              </a:ext>
            </a:extLst>
          </p:cNvPr>
          <p:cNvSpPr txBox="1"/>
          <p:nvPr/>
        </p:nvSpPr>
        <p:spPr>
          <a:xfrm>
            <a:off x="2285233" y="2917061"/>
            <a:ext cx="3604803" cy="131318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800"/>
              </a:spcBef>
              <a:spcAft>
                <a:spcPts val="0"/>
              </a:spcAft>
              <a:buClrTx/>
              <a:buSzTx/>
              <a:buFontTx/>
              <a:buNone/>
              <a:tabLst/>
              <a:defRPr/>
            </a:pPr>
            <a:r>
              <a:rPr kumimoji="0" lang="en-ZA" sz="1600" b="1" i="0" u="none" strike="noStrike" kern="1200" cap="none" spc="0" normalizeH="0" baseline="0" noProof="0" dirty="0">
                <a:ln>
                  <a:noFill/>
                </a:ln>
                <a:solidFill>
                  <a:srgbClr val="043673"/>
                </a:solidFill>
                <a:effectLst/>
                <a:uLnTx/>
                <a:uFillTx/>
                <a:latin typeface="Calibri" panose="020F0502020204030204" pitchFamily="34" charset="0"/>
                <a:ea typeface="Calibri" panose="020F0502020204030204" pitchFamily="34" charset="0"/>
                <a:cs typeface="+mn-cs"/>
              </a:rPr>
              <a:t>INTRODUCTION: </a:t>
            </a:r>
            <a:r>
              <a:rPr kumimoji="0" lang="en-ZA" sz="1600" b="0" i="0" u="none" strike="noStrike" kern="1200" cap="none" spc="0" normalizeH="0" baseline="0" noProof="0" dirty="0">
                <a:ln>
                  <a:noFill/>
                </a:ln>
                <a:solidFill>
                  <a:srgbClr val="043673"/>
                </a:solidFill>
                <a:effectLst/>
                <a:uLnTx/>
                <a:uFillTx/>
                <a:latin typeface="Calibri" panose="020F0502020204030204" pitchFamily="34" charset="0"/>
                <a:ea typeface="Calibri" panose="020F0502020204030204" pitchFamily="34" charset="0"/>
                <a:cs typeface="+mn-cs"/>
              </a:rPr>
              <a:t>Training methods</a:t>
            </a:r>
            <a:endParaRPr kumimoji="0" lang="en-GB" sz="1600" b="0" i="0" u="none" strike="noStrike" kern="1200" cap="none" spc="0" normalizeH="0" baseline="0" noProof="0" dirty="0">
              <a:ln>
                <a:noFill/>
              </a:ln>
              <a:solidFill>
                <a:srgbClr val="043673"/>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800"/>
              </a:spcBef>
              <a:spcAft>
                <a:spcPts val="0"/>
              </a:spcAft>
              <a:buClrTx/>
              <a:buSzTx/>
              <a:buFontTx/>
              <a:buNone/>
              <a:tabLst/>
              <a:defRPr/>
            </a:pPr>
            <a:r>
              <a:rPr kumimoji="0" lang="en-ZA" sz="1600" b="1" i="0" u="none" strike="noStrike" kern="1200" cap="none" spc="0" normalizeH="0" baseline="0" noProof="0" dirty="0">
                <a:ln>
                  <a:noFill/>
                </a:ln>
                <a:solidFill>
                  <a:srgbClr val="043673"/>
                </a:solidFill>
                <a:effectLst/>
                <a:uLnTx/>
                <a:uFillTx/>
                <a:latin typeface="Calibri" panose="020F0502020204030204" pitchFamily="34" charset="0"/>
                <a:ea typeface="Calibri" panose="020F0502020204030204" pitchFamily="34" charset="0"/>
                <a:cs typeface="+mn-cs"/>
              </a:rPr>
              <a:t>MODULE 1: </a:t>
            </a:r>
            <a:r>
              <a:rPr kumimoji="0" lang="en-ZA" sz="1600" b="0" i="0" u="none" strike="noStrike" kern="1200" cap="none" spc="0" normalizeH="0" baseline="0" noProof="0" dirty="0">
                <a:ln>
                  <a:noFill/>
                </a:ln>
                <a:solidFill>
                  <a:srgbClr val="043673"/>
                </a:solidFill>
                <a:effectLst/>
                <a:uLnTx/>
                <a:uFillTx/>
                <a:latin typeface="Calibri" panose="020F0502020204030204" pitchFamily="34" charset="0"/>
                <a:ea typeface="Calibri" panose="020F0502020204030204" pitchFamily="34" charset="0"/>
                <a:cs typeface="+mn-cs"/>
              </a:rPr>
              <a:t>Epidemiology</a:t>
            </a:r>
            <a:endParaRPr kumimoji="0" lang="en-GB" sz="1600" b="0" i="0" u="none" strike="noStrike" kern="1200" cap="none" spc="0" normalizeH="0" baseline="0" noProof="0" dirty="0">
              <a:ln>
                <a:noFill/>
              </a:ln>
              <a:solidFill>
                <a:srgbClr val="043673"/>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800"/>
              </a:spcBef>
              <a:spcAft>
                <a:spcPts val="0"/>
              </a:spcAft>
              <a:buClrTx/>
              <a:buSzTx/>
              <a:buFontTx/>
              <a:buNone/>
              <a:tabLst/>
              <a:defRPr/>
            </a:pPr>
            <a:r>
              <a:rPr kumimoji="0" lang="en-ZA" sz="1600" b="1" i="0" u="none" strike="noStrike" kern="1200" cap="none" spc="0" normalizeH="0" baseline="0" noProof="0" dirty="0">
                <a:ln>
                  <a:noFill/>
                </a:ln>
                <a:solidFill>
                  <a:srgbClr val="043673"/>
                </a:solidFill>
                <a:effectLst/>
                <a:uLnTx/>
                <a:uFillTx/>
                <a:latin typeface="Calibri" panose="020F0502020204030204" pitchFamily="34" charset="0"/>
                <a:ea typeface="Calibri" panose="020F0502020204030204" pitchFamily="34" charset="0"/>
                <a:cs typeface="+mn-cs"/>
              </a:rPr>
              <a:t>MODULE 2: </a:t>
            </a:r>
            <a:r>
              <a:rPr kumimoji="0" lang="en-ZA" sz="1600" b="0" i="0" u="none" strike="noStrike" kern="1200" cap="none" spc="0" normalizeH="0" baseline="0" noProof="0" dirty="0">
                <a:ln>
                  <a:noFill/>
                </a:ln>
                <a:solidFill>
                  <a:srgbClr val="043673"/>
                </a:solidFill>
                <a:effectLst/>
                <a:uLnTx/>
                <a:uFillTx/>
                <a:latin typeface="Calibri" panose="020F0502020204030204" pitchFamily="34" charset="0"/>
                <a:ea typeface="Calibri" panose="020F0502020204030204" pitchFamily="34" charset="0"/>
                <a:cs typeface="+mn-cs"/>
              </a:rPr>
              <a:t>Diagnosis</a:t>
            </a:r>
            <a:endParaRPr kumimoji="0" lang="en-GB" sz="1600" b="0" i="0" u="none" strike="noStrike" kern="1200" cap="none" spc="0" normalizeH="0" baseline="0" noProof="0" dirty="0">
              <a:ln>
                <a:noFill/>
              </a:ln>
              <a:solidFill>
                <a:srgbClr val="043673"/>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ptos" panose="02110004020202020204"/>
              <a:ea typeface="+mn-ea"/>
              <a:cs typeface="+mn-cs"/>
            </a:endParaRPr>
          </a:p>
        </p:txBody>
      </p:sp>
      <p:sp>
        <p:nvSpPr>
          <p:cNvPr id="31" name="TextBox 15">
            <a:extLst>
              <a:ext uri="{FF2B5EF4-FFF2-40B4-BE49-F238E27FC236}">
                <a16:creationId xmlns:a16="http://schemas.microsoft.com/office/drawing/2014/main" id="{E34E0D9F-BF7E-5A81-E6A6-BA755E3DDADC}"/>
              </a:ext>
            </a:extLst>
          </p:cNvPr>
          <p:cNvSpPr txBox="1"/>
          <p:nvPr/>
        </p:nvSpPr>
        <p:spPr>
          <a:xfrm>
            <a:off x="7545256" y="2995357"/>
            <a:ext cx="3490633" cy="68736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800"/>
              </a:spcBef>
              <a:spcAft>
                <a:spcPts val="0"/>
              </a:spcAft>
              <a:buClrTx/>
              <a:buSzTx/>
              <a:buFontTx/>
              <a:buNone/>
              <a:tabLst/>
              <a:defRPr/>
            </a:pPr>
            <a:r>
              <a:rPr kumimoji="0" lang="en-US" sz="1600" b="1" i="0" u="none" strike="noStrike" kern="1200" cap="none" spc="0" normalizeH="0" baseline="0" noProof="0" dirty="0">
                <a:ln>
                  <a:noFill/>
                </a:ln>
                <a:solidFill>
                  <a:srgbClr val="043673"/>
                </a:solidFill>
                <a:effectLst/>
                <a:uLnTx/>
                <a:uFillTx/>
                <a:latin typeface="Calibri" panose="020F0502020204030204" pitchFamily="34" charset="0"/>
                <a:ea typeface="Calibri" panose="020F0502020204030204" pitchFamily="34" charset="0"/>
                <a:cs typeface="+mn-cs"/>
              </a:rPr>
              <a:t>MODULE 3: </a:t>
            </a:r>
            <a:r>
              <a:rPr kumimoji="0" lang="en-US" sz="1600" b="0" i="0" u="none" strike="noStrike" kern="1200" cap="none" spc="0" normalizeH="0" baseline="0" noProof="0" dirty="0">
                <a:ln>
                  <a:noFill/>
                </a:ln>
                <a:solidFill>
                  <a:srgbClr val="043673"/>
                </a:solidFill>
                <a:effectLst/>
                <a:uLnTx/>
                <a:uFillTx/>
                <a:latin typeface="Calibri" panose="020F0502020204030204" pitchFamily="34" charset="0"/>
                <a:ea typeface="Calibri" panose="020F0502020204030204" pitchFamily="34" charset="0"/>
                <a:cs typeface="+mn-cs"/>
              </a:rPr>
              <a:t>Treatment</a:t>
            </a:r>
            <a:r>
              <a:rPr kumimoji="0" lang="en-US" sz="1600" b="1" i="0" u="none" strike="noStrike" kern="1200" cap="none" spc="0" normalizeH="0" baseline="0" noProof="0" dirty="0">
                <a:ln>
                  <a:noFill/>
                </a:ln>
                <a:solidFill>
                  <a:srgbClr val="043673"/>
                </a:solidFill>
                <a:effectLst/>
                <a:uLnTx/>
                <a:uFillTx/>
                <a:latin typeface="Calibri" panose="020F0502020204030204" pitchFamily="34" charset="0"/>
                <a:ea typeface="Calibri" panose="020F0502020204030204" pitchFamily="34" charset="0"/>
                <a:cs typeface="+mn-cs"/>
              </a:rPr>
              <a:t> </a:t>
            </a:r>
          </a:p>
          <a:p>
            <a:pPr marL="0" marR="0" lvl="0" indent="0" algn="l" defTabSz="457200" rtl="0" eaLnBrk="1" fontAlgn="auto" latinLnBrk="0" hangingPunct="1">
              <a:lnSpc>
                <a:spcPct val="100000"/>
              </a:lnSpc>
              <a:spcBef>
                <a:spcPts val="800"/>
              </a:spcBef>
              <a:spcAft>
                <a:spcPts val="0"/>
              </a:spcAft>
              <a:buClrTx/>
              <a:buSzTx/>
              <a:buFontTx/>
              <a:buNone/>
              <a:tabLst/>
              <a:defRPr/>
            </a:pPr>
            <a:r>
              <a:rPr kumimoji="0" lang="en-US" sz="1600" b="1" i="0" u="none" strike="noStrike" kern="1200" cap="none" spc="0" normalizeH="0" baseline="0" noProof="0" dirty="0">
                <a:ln>
                  <a:noFill/>
                </a:ln>
                <a:solidFill>
                  <a:srgbClr val="043673"/>
                </a:solidFill>
                <a:effectLst/>
                <a:uLnTx/>
                <a:uFillTx/>
                <a:latin typeface="Calibri" panose="020F0502020204030204" pitchFamily="34" charset="0"/>
                <a:ea typeface="Calibri" panose="020F0502020204030204" pitchFamily="34" charset="0"/>
                <a:cs typeface="+mn-cs"/>
              </a:rPr>
              <a:t>MODULE 4: </a:t>
            </a:r>
            <a:r>
              <a:rPr kumimoji="0" lang="en-US" sz="1600" b="0" i="0" u="none" strike="noStrike" kern="1200" cap="none" spc="0" normalizeH="0" baseline="0" noProof="0" dirty="0">
                <a:ln>
                  <a:noFill/>
                </a:ln>
                <a:solidFill>
                  <a:srgbClr val="043673"/>
                </a:solidFill>
                <a:effectLst/>
                <a:uLnTx/>
                <a:uFillTx/>
                <a:latin typeface="Calibri" panose="020F0502020204030204" pitchFamily="34" charset="0"/>
                <a:ea typeface="Calibri" panose="020F0502020204030204" pitchFamily="34" charset="0"/>
                <a:cs typeface="+mn-cs"/>
              </a:rPr>
              <a:t>Prevention</a:t>
            </a:r>
            <a:r>
              <a:rPr kumimoji="0" lang="en-US" sz="1600" b="1" i="0" u="none" strike="noStrike" kern="1200" cap="none" spc="0" normalizeH="0" baseline="0" noProof="0" dirty="0">
                <a:ln>
                  <a:noFill/>
                </a:ln>
                <a:solidFill>
                  <a:srgbClr val="043673"/>
                </a:solidFill>
                <a:effectLst/>
                <a:uLnTx/>
                <a:uFillTx/>
                <a:latin typeface="Calibri" panose="020F0502020204030204" pitchFamily="34" charset="0"/>
                <a:ea typeface="Calibri" panose="020F0502020204030204" pitchFamily="34" charset="0"/>
                <a:cs typeface="+mn-cs"/>
              </a:rPr>
              <a:t> </a:t>
            </a:r>
          </a:p>
        </p:txBody>
      </p:sp>
      <p:sp>
        <p:nvSpPr>
          <p:cNvPr id="32" name="TextBox 16">
            <a:extLst>
              <a:ext uri="{FF2B5EF4-FFF2-40B4-BE49-F238E27FC236}">
                <a16:creationId xmlns:a16="http://schemas.microsoft.com/office/drawing/2014/main" id="{B07EE92A-1E6C-6575-5080-9B0BB1739E5E}"/>
              </a:ext>
            </a:extLst>
          </p:cNvPr>
          <p:cNvSpPr txBox="1"/>
          <p:nvPr/>
        </p:nvSpPr>
        <p:spPr>
          <a:xfrm>
            <a:off x="2285233" y="4860462"/>
            <a:ext cx="3439643" cy="68736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ts val="800"/>
              </a:spcBef>
              <a:defRPr/>
            </a:pPr>
            <a:r>
              <a:rPr kumimoji="0" lang="en-US" sz="1600" b="1" i="0" u="none" strike="noStrike" kern="1200" cap="none" spc="0" normalizeH="0" baseline="0" noProof="0" dirty="0">
                <a:ln>
                  <a:noFill/>
                </a:ln>
                <a:solidFill>
                  <a:srgbClr val="043673"/>
                </a:solidFill>
                <a:effectLst/>
                <a:uLnTx/>
                <a:uFillTx/>
                <a:latin typeface="Calibri" panose="020F0502020204030204" pitchFamily="34" charset="0"/>
                <a:ea typeface="Calibri" panose="020F0502020204030204" pitchFamily="34" charset="0"/>
                <a:cs typeface="+mn-cs"/>
              </a:rPr>
              <a:t>MODULE 5: </a:t>
            </a:r>
            <a:r>
              <a:rPr kumimoji="0" lang="en-US" sz="1600" b="0" i="0" u="none" strike="noStrike" kern="1200" cap="none" spc="0" normalizeH="0" baseline="0" noProof="0" dirty="0">
                <a:ln>
                  <a:noFill/>
                </a:ln>
                <a:solidFill>
                  <a:srgbClr val="043673"/>
                </a:solidFill>
                <a:effectLst/>
                <a:uLnTx/>
                <a:uFillTx/>
                <a:latin typeface="Calibri" panose="020F0502020204030204" pitchFamily="34" charset="0"/>
                <a:ea typeface="Calibri" panose="020F0502020204030204" pitchFamily="34" charset="0"/>
                <a:cs typeface="+mn-cs"/>
              </a:rPr>
              <a:t>Treatment support</a:t>
            </a:r>
            <a:endParaRPr kumimoji="0" lang="en-GB" sz="1800" b="0" i="0" u="none" strike="noStrike" kern="1200" cap="none" spc="0" normalizeH="0" baseline="0" noProof="0" dirty="0">
              <a:ln>
                <a:noFill/>
              </a:ln>
              <a:solidFill>
                <a:sysClr val="windowText" lastClr="000000"/>
              </a:solidFill>
              <a:effectLst/>
              <a:uLnTx/>
              <a:uFillTx/>
              <a:latin typeface="Aptos" panose="02110004020202020204"/>
              <a:ea typeface="+mn-ea"/>
              <a:cs typeface="+mn-cs"/>
            </a:endParaRPr>
          </a:p>
          <a:p>
            <a:pPr marL="0" marR="0" lvl="0" indent="0" algn="l" defTabSz="457200" rtl="0" eaLnBrk="1" fontAlgn="auto" latinLnBrk="0" hangingPunct="1">
              <a:lnSpc>
                <a:spcPct val="100000"/>
              </a:lnSpc>
              <a:spcBef>
                <a:spcPts val="800"/>
              </a:spcBef>
              <a:spcAft>
                <a:spcPts val="0"/>
              </a:spcAft>
              <a:buClrTx/>
              <a:buSzTx/>
              <a:buFontTx/>
              <a:buNone/>
              <a:tabLst/>
              <a:defRPr/>
            </a:pPr>
            <a:r>
              <a:rPr kumimoji="0" lang="en-US" sz="1600" b="1" i="0" u="none" strike="noStrike" kern="1200" cap="none" spc="0" normalizeH="0" baseline="0" noProof="0" dirty="0">
                <a:ln>
                  <a:noFill/>
                </a:ln>
                <a:solidFill>
                  <a:srgbClr val="043673"/>
                </a:solidFill>
                <a:effectLst/>
                <a:uLnTx/>
                <a:uFillTx/>
                <a:latin typeface="Calibri" panose="020F0502020204030204" pitchFamily="34" charset="0"/>
                <a:ea typeface="Calibri" panose="020F0502020204030204" pitchFamily="34" charset="0"/>
                <a:cs typeface="+mn-cs"/>
              </a:rPr>
              <a:t>MODULE 6: </a:t>
            </a:r>
            <a:r>
              <a:rPr kumimoji="0" lang="en-US" sz="1600" b="0" i="0" u="none" strike="noStrike" kern="1200" cap="none" spc="0" normalizeH="0" baseline="0" noProof="0" dirty="0">
                <a:ln>
                  <a:noFill/>
                </a:ln>
                <a:solidFill>
                  <a:srgbClr val="043673"/>
                </a:solidFill>
                <a:effectLst/>
                <a:uLnTx/>
                <a:uFillTx/>
                <a:latin typeface="Calibri" panose="020F0502020204030204" pitchFamily="34" charset="0"/>
                <a:ea typeface="Calibri" panose="020F0502020204030204" pitchFamily="34" charset="0"/>
                <a:cs typeface="+mn-cs"/>
              </a:rPr>
              <a:t>Models for care </a:t>
            </a:r>
            <a:r>
              <a:rPr lang="en-US" sz="1600" dirty="0">
                <a:solidFill>
                  <a:srgbClr val="043673"/>
                </a:solidFill>
                <a:latin typeface="Calibri" panose="020F0502020204030204" pitchFamily="34" charset="0"/>
                <a:ea typeface="Calibri" panose="020F0502020204030204" pitchFamily="34" charset="0"/>
              </a:rPr>
              <a:t>d</a:t>
            </a:r>
            <a:r>
              <a:rPr kumimoji="0" lang="en-US" sz="1600" b="0" i="0" u="none" strike="noStrike" kern="1200" cap="none" spc="0" normalizeH="0" baseline="0" noProof="0" dirty="0" err="1">
                <a:ln>
                  <a:noFill/>
                </a:ln>
                <a:solidFill>
                  <a:srgbClr val="043673"/>
                </a:solidFill>
                <a:effectLst/>
                <a:uLnTx/>
                <a:uFillTx/>
                <a:latin typeface="Calibri" panose="020F0502020204030204" pitchFamily="34" charset="0"/>
                <a:ea typeface="Calibri" panose="020F0502020204030204" pitchFamily="34" charset="0"/>
                <a:cs typeface="+mn-cs"/>
              </a:rPr>
              <a:t>elivery</a:t>
            </a:r>
            <a:endParaRPr kumimoji="0" lang="en-US" sz="1600" b="0" i="0" u="none" strike="noStrike" kern="1200" cap="none" spc="0" normalizeH="0" baseline="0" noProof="0" dirty="0">
              <a:ln>
                <a:noFill/>
              </a:ln>
              <a:solidFill>
                <a:srgbClr val="043673"/>
              </a:solidFill>
              <a:effectLst/>
              <a:uLnTx/>
              <a:uFillTx/>
              <a:latin typeface="Calibri" panose="020F0502020204030204" pitchFamily="34" charset="0"/>
              <a:ea typeface="Calibri" panose="020F0502020204030204" pitchFamily="34" charset="0"/>
              <a:cs typeface="+mn-cs"/>
            </a:endParaRPr>
          </a:p>
        </p:txBody>
      </p:sp>
      <p:sp>
        <p:nvSpPr>
          <p:cNvPr id="33" name="TextBox 17">
            <a:extLst>
              <a:ext uri="{FF2B5EF4-FFF2-40B4-BE49-F238E27FC236}">
                <a16:creationId xmlns:a16="http://schemas.microsoft.com/office/drawing/2014/main" id="{FA161C0B-5E87-8069-8B61-7FB3BCB8AE06}"/>
              </a:ext>
            </a:extLst>
          </p:cNvPr>
          <p:cNvSpPr txBox="1"/>
          <p:nvPr/>
        </p:nvSpPr>
        <p:spPr>
          <a:xfrm>
            <a:off x="7546433" y="4921108"/>
            <a:ext cx="4025830" cy="68736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800"/>
              </a:spcBef>
              <a:spcAft>
                <a:spcPts val="0"/>
              </a:spcAft>
              <a:buClrTx/>
              <a:buSzTx/>
              <a:buFontTx/>
              <a:buNone/>
              <a:tabLst/>
              <a:defRPr/>
            </a:pPr>
            <a:r>
              <a:rPr kumimoji="0" lang="en-US" sz="1600" b="1" i="0" u="none" strike="noStrike" kern="1200" cap="none" spc="0" normalizeH="0" baseline="0" noProof="0" dirty="0">
                <a:ln>
                  <a:noFill/>
                </a:ln>
                <a:solidFill>
                  <a:srgbClr val="043673"/>
                </a:solidFill>
                <a:effectLst/>
                <a:uLnTx/>
                <a:uFillTx/>
                <a:latin typeface="Calibri" panose="020F0502020204030204" pitchFamily="34" charset="0"/>
                <a:ea typeface="Calibri" panose="020F0502020204030204" pitchFamily="34" charset="0"/>
                <a:cs typeface="+mn-cs"/>
              </a:rPr>
              <a:t>MODULE 7: </a:t>
            </a:r>
            <a:r>
              <a:rPr kumimoji="0" lang="en-US" sz="1600" b="0" i="0" u="none" strike="noStrike" kern="1200" cap="none" spc="0" normalizeH="0" baseline="0" noProof="0" dirty="0">
                <a:ln>
                  <a:noFill/>
                </a:ln>
                <a:solidFill>
                  <a:srgbClr val="043673"/>
                </a:solidFill>
                <a:effectLst/>
                <a:uLnTx/>
                <a:uFillTx/>
                <a:latin typeface="Calibri" panose="020F0502020204030204" pitchFamily="34" charset="0"/>
                <a:ea typeface="Calibri" panose="020F0502020204030204" pitchFamily="34" charset="0"/>
                <a:cs typeface="+mn-cs"/>
              </a:rPr>
              <a:t>Recording and reporting, TB data</a:t>
            </a:r>
          </a:p>
          <a:p>
            <a:pPr marL="0" marR="0" lvl="0" indent="0" algn="l" defTabSz="457200" rtl="0" eaLnBrk="1" fontAlgn="auto" latinLnBrk="0" hangingPunct="1">
              <a:lnSpc>
                <a:spcPct val="100000"/>
              </a:lnSpc>
              <a:spcBef>
                <a:spcPts val="800"/>
              </a:spcBef>
              <a:spcAft>
                <a:spcPts val="0"/>
              </a:spcAft>
              <a:buClrTx/>
              <a:buSzTx/>
              <a:buFontTx/>
              <a:buNone/>
              <a:tabLst/>
              <a:defRPr/>
            </a:pPr>
            <a:r>
              <a:rPr kumimoji="0" lang="en-US" sz="1600" b="1" i="0" u="none" strike="noStrike" kern="1200" cap="none" spc="0" normalizeH="0" baseline="0" noProof="0" dirty="0">
                <a:ln>
                  <a:noFill/>
                </a:ln>
                <a:solidFill>
                  <a:srgbClr val="043673"/>
                </a:solidFill>
                <a:effectLst/>
                <a:uLnTx/>
                <a:uFillTx/>
                <a:latin typeface="Calibri" panose="020F0502020204030204" pitchFamily="34" charset="0"/>
                <a:ea typeface="Calibri" panose="020F0502020204030204" pitchFamily="34" charset="0"/>
                <a:cs typeface="+mn-cs"/>
              </a:rPr>
              <a:t>MODULE 8: </a:t>
            </a:r>
            <a:r>
              <a:rPr kumimoji="0" lang="en-US" sz="1600" b="0" i="0" u="none" strike="noStrike" kern="1200" cap="none" spc="0" normalizeH="0" baseline="0" noProof="0" dirty="0">
                <a:ln>
                  <a:noFill/>
                </a:ln>
                <a:solidFill>
                  <a:srgbClr val="043673"/>
                </a:solidFill>
                <a:effectLst/>
                <a:uLnTx/>
                <a:uFillTx/>
                <a:latin typeface="Calibri" panose="020F0502020204030204" pitchFamily="34" charset="0"/>
                <a:ea typeface="Calibri" panose="020F0502020204030204" pitchFamily="34" charset="0"/>
                <a:cs typeface="+mn-cs"/>
              </a:rPr>
              <a:t>The role of NTPs</a:t>
            </a:r>
            <a:endParaRPr kumimoji="0" lang="en-GB" sz="1800" b="0" i="0" u="none" strike="noStrike" kern="1200" cap="none" spc="0" normalizeH="0" baseline="0" noProof="0" dirty="0">
              <a:ln>
                <a:noFill/>
              </a:ln>
              <a:solidFill>
                <a:sysClr val="windowText" lastClr="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07682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23CD09-0094-E422-7950-B8D4D88FFAF7}"/>
              </a:ext>
            </a:extLst>
          </p:cNvPr>
          <p:cNvSpPr>
            <a:spLocks noGrp="1"/>
          </p:cNvSpPr>
          <p:nvPr>
            <p:ph type="title"/>
          </p:nvPr>
        </p:nvSpPr>
        <p:spPr/>
        <p:txBody>
          <a:bodyPr>
            <a:normAutofit/>
          </a:bodyPr>
          <a:lstStyle/>
          <a:p>
            <a:r>
              <a:rPr lang="en-ZA" dirty="0">
                <a:latin typeface="Arial"/>
                <a:ea typeface="Arial"/>
                <a:cs typeface="Arial"/>
                <a:sym typeface="Arial"/>
              </a:rPr>
              <a:t>What form will the training take? </a:t>
            </a:r>
            <a:endParaRPr lang="en-ZA" dirty="0"/>
          </a:p>
        </p:txBody>
      </p:sp>
      <p:sp>
        <p:nvSpPr>
          <p:cNvPr id="3" name="Text Placeholder 2">
            <a:extLst>
              <a:ext uri="{FF2B5EF4-FFF2-40B4-BE49-F238E27FC236}">
                <a16:creationId xmlns:a16="http://schemas.microsoft.com/office/drawing/2014/main" id="{2541E97F-D020-6AF4-1B04-C04E6AEAA7E8}"/>
              </a:ext>
            </a:extLst>
          </p:cNvPr>
          <p:cNvSpPr>
            <a:spLocks noGrp="1"/>
          </p:cNvSpPr>
          <p:nvPr>
            <p:ph type="body" sz="quarter" idx="10"/>
          </p:nvPr>
        </p:nvSpPr>
        <p:spPr>
          <a:xfrm>
            <a:off x="683372" y="3848460"/>
            <a:ext cx="10656888" cy="2028465"/>
          </a:xfrm>
          <a:solidFill>
            <a:srgbClr val="043673"/>
          </a:solidFill>
          <a:effectLst>
            <a:outerShdw blurRad="50800" dist="38100" dir="2700000" algn="tl" rotWithShape="0">
              <a:prstClr val="black">
                <a:alpha val="40000"/>
              </a:prstClr>
            </a:outerShdw>
          </a:effectLst>
        </p:spPr>
        <p:txBody>
          <a:bodyPr>
            <a:normAutofit/>
          </a:bodyPr>
          <a:lstStyle/>
          <a:p>
            <a:pPr marL="0" lvl="0" indent="0" algn="ctr" rtl="0">
              <a:lnSpc>
                <a:spcPct val="100000"/>
              </a:lnSpc>
              <a:spcBef>
                <a:spcPts val="600"/>
              </a:spcBef>
              <a:spcAft>
                <a:spcPts val="0"/>
              </a:spcAft>
              <a:buSzPts val="3200"/>
              <a:buNone/>
            </a:pPr>
            <a:endParaRPr lang="en-US" b="1" dirty="0">
              <a:sym typeface="Arial"/>
            </a:endParaRPr>
          </a:p>
          <a:p>
            <a:pPr marL="0" lvl="0" indent="0" algn="ctr" rtl="0">
              <a:lnSpc>
                <a:spcPct val="100000"/>
              </a:lnSpc>
              <a:spcBef>
                <a:spcPts val="600"/>
              </a:spcBef>
              <a:spcAft>
                <a:spcPts val="0"/>
              </a:spcAft>
              <a:buSzPts val="3200"/>
              <a:buNone/>
            </a:pPr>
            <a:r>
              <a:rPr lang="en-US" b="1" i="1" dirty="0">
                <a:solidFill>
                  <a:schemeClr val="bg2"/>
                </a:solidFill>
                <a:sym typeface="Arial"/>
              </a:rPr>
              <a:t>Let’s work together and participate in all activities!</a:t>
            </a:r>
          </a:p>
          <a:p>
            <a:pPr marL="0" indent="0" algn="ctr">
              <a:spcBef>
                <a:spcPts val="600"/>
              </a:spcBef>
              <a:buSzPts val="3200"/>
              <a:buNone/>
            </a:pPr>
            <a:r>
              <a:rPr kumimoji="0" lang="en-US" sz="2400" b="0" i="0" u="none" strike="noStrike" kern="1200" cap="none" spc="0" normalizeH="0" baseline="0" noProof="0" dirty="0">
                <a:ln>
                  <a:noFill/>
                </a:ln>
                <a:solidFill>
                  <a:srgbClr val="FFC000"/>
                </a:solidFill>
                <a:effectLst/>
                <a:uLnTx/>
                <a:uFillTx/>
                <a:latin typeface="Calibri"/>
                <a:ea typeface="+mn-ea"/>
                <a:cs typeface="+mn-cs"/>
                <a:sym typeface="Arial"/>
              </a:rPr>
              <a:t>Your feedback</a:t>
            </a:r>
            <a:r>
              <a:rPr lang="en-US" sz="2400" dirty="0">
                <a:solidFill>
                  <a:srgbClr val="FFC000"/>
                </a:solidFill>
                <a:latin typeface="Calibri"/>
                <a:sym typeface="Arial"/>
              </a:rPr>
              <a:t>, reflections, suggestions are WELCOME!</a:t>
            </a:r>
            <a:endParaRPr kumimoji="0" lang="en-US" sz="2400" b="0" i="0" u="none" strike="noStrike" kern="1200" cap="none" spc="0" normalizeH="0" baseline="0" noProof="0" dirty="0">
              <a:ln>
                <a:noFill/>
              </a:ln>
              <a:solidFill>
                <a:srgbClr val="FFC000"/>
              </a:solidFill>
              <a:effectLst/>
              <a:uLnTx/>
              <a:uFillTx/>
              <a:latin typeface="Calibri"/>
              <a:ea typeface="+mn-ea"/>
              <a:cs typeface="+mn-cs"/>
              <a:sym typeface="Arial"/>
            </a:endParaRPr>
          </a:p>
          <a:p>
            <a:pPr marL="0" lvl="0" indent="0" algn="ctr" rtl="0">
              <a:lnSpc>
                <a:spcPct val="100000"/>
              </a:lnSpc>
              <a:spcBef>
                <a:spcPts val="600"/>
              </a:spcBef>
              <a:spcAft>
                <a:spcPts val="0"/>
              </a:spcAft>
              <a:buSzPts val="3200"/>
              <a:buNone/>
            </a:pPr>
            <a:endParaRPr lang="en-ZA" b="1" i="1" dirty="0"/>
          </a:p>
        </p:txBody>
      </p:sp>
      <p:sp>
        <p:nvSpPr>
          <p:cNvPr id="2" name="Text Placeholder 2">
            <a:extLst>
              <a:ext uri="{FF2B5EF4-FFF2-40B4-BE49-F238E27FC236}">
                <a16:creationId xmlns:a16="http://schemas.microsoft.com/office/drawing/2014/main" id="{350951F3-32AC-2A46-C63A-C01986EAA9EE}"/>
              </a:ext>
            </a:extLst>
          </p:cNvPr>
          <p:cNvSpPr txBox="1">
            <a:spLocks/>
          </p:cNvSpPr>
          <p:nvPr/>
        </p:nvSpPr>
        <p:spPr>
          <a:xfrm>
            <a:off x="683372" y="1700125"/>
            <a:ext cx="11139434" cy="314801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900"/>
              </a:spcBef>
              <a:spcAft>
                <a:spcPts val="0"/>
              </a:spcAft>
              <a:buClrTx/>
              <a:buSzPts val="3200"/>
              <a:buFont typeface="Arial" panose="020B0604020202020204" pitchFamily="34" charset="0"/>
              <a:buChar char="•"/>
              <a:tabLst/>
              <a:defRPr/>
            </a:pPr>
            <a:r>
              <a:rPr lang="en-US" dirty="0">
                <a:sym typeface="Arial"/>
              </a:rPr>
              <a:t>Modules 1-8 over 4 days of training </a:t>
            </a:r>
          </a:p>
          <a:p>
            <a:pPr>
              <a:spcBef>
                <a:spcPts val="900"/>
              </a:spcBef>
              <a:buSzPts val="3200"/>
              <a:defRPr/>
            </a:pPr>
            <a:r>
              <a:rPr lang="en-US" dirty="0">
                <a:sym typeface="Arial"/>
              </a:rPr>
              <a:t>Interactive lectures, group discussions and activities (case scenarios|role plays)</a:t>
            </a:r>
          </a:p>
          <a:p>
            <a:pPr>
              <a:spcBef>
                <a:spcPts val="900"/>
              </a:spcBef>
              <a:buSzPts val="3200"/>
              <a:defRPr/>
            </a:pPr>
            <a:r>
              <a:rPr lang="en-US" dirty="0">
                <a:sym typeface="Arial"/>
              </a:rPr>
              <a:t>Presented by master trainers and us!</a:t>
            </a:r>
          </a:p>
        </p:txBody>
      </p:sp>
    </p:spTree>
    <p:extLst>
      <p:ext uri="{BB962C8B-B14F-4D97-AF65-F5344CB8AC3E}">
        <p14:creationId xmlns:p14="http://schemas.microsoft.com/office/powerpoint/2010/main" val="34294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84759-F426-9903-898F-E83FF971C5BE}"/>
              </a:ext>
            </a:extLst>
          </p:cNvPr>
          <p:cNvSpPr>
            <a:spLocks noGrp="1"/>
          </p:cNvSpPr>
          <p:nvPr>
            <p:ph type="title"/>
          </p:nvPr>
        </p:nvSpPr>
        <p:spPr/>
        <p:txBody>
          <a:bodyPr/>
          <a:lstStyle/>
          <a:p>
            <a:r>
              <a:rPr lang="en-ZA" dirty="0"/>
              <a:t>Facilitator Manual </a:t>
            </a:r>
            <a:endParaRPr lang="en-GB" dirty="0"/>
          </a:p>
        </p:txBody>
      </p:sp>
      <p:sp>
        <p:nvSpPr>
          <p:cNvPr id="3" name="Text Placeholder 2">
            <a:extLst>
              <a:ext uri="{FF2B5EF4-FFF2-40B4-BE49-F238E27FC236}">
                <a16:creationId xmlns:a16="http://schemas.microsoft.com/office/drawing/2014/main" id="{8818EDEF-5AA7-7CA9-CCF7-954F736A181B}"/>
              </a:ext>
            </a:extLst>
          </p:cNvPr>
          <p:cNvSpPr>
            <a:spLocks noGrp="1"/>
          </p:cNvSpPr>
          <p:nvPr>
            <p:ph type="body" sz="quarter" idx="10"/>
          </p:nvPr>
        </p:nvSpPr>
        <p:spPr>
          <a:xfrm>
            <a:off x="695326" y="1376363"/>
            <a:ext cx="4781266" cy="4500562"/>
          </a:xfrm>
        </p:spPr>
        <p:txBody>
          <a:bodyPr>
            <a:normAutofit lnSpcReduction="10000"/>
          </a:bodyPr>
          <a:lstStyle/>
          <a:p>
            <a:r>
              <a:rPr lang="en-ZA" sz="2400" dirty="0"/>
              <a:t>Will guide you through how to deliver a ‘training of trainers’ so that this course may be cascaded to sub-national levels of services at scale. </a:t>
            </a:r>
          </a:p>
          <a:p>
            <a:endParaRPr lang="en-ZA" sz="2400" dirty="0"/>
          </a:p>
          <a:p>
            <a:r>
              <a:rPr lang="en-ZA" sz="2400" dirty="0"/>
              <a:t>The manual covers: </a:t>
            </a:r>
          </a:p>
          <a:p>
            <a:pPr lvl="1"/>
            <a:r>
              <a:rPr lang="en-ZA" sz="2000" dirty="0"/>
              <a:t>Adult learning principles</a:t>
            </a:r>
          </a:p>
          <a:p>
            <a:pPr lvl="1"/>
            <a:r>
              <a:rPr lang="en-ZA" sz="2000" dirty="0"/>
              <a:t>Training approaches used </a:t>
            </a:r>
          </a:p>
          <a:p>
            <a:pPr lvl="1"/>
            <a:r>
              <a:rPr lang="en-ZA" sz="2000" dirty="0"/>
              <a:t>Planning of the trainings</a:t>
            </a:r>
          </a:p>
          <a:p>
            <a:pPr lvl="1"/>
            <a:r>
              <a:rPr lang="en-ZA" sz="2000" dirty="0"/>
              <a:t>Logistics of the trainings</a:t>
            </a:r>
          </a:p>
          <a:p>
            <a:pPr lvl="1"/>
            <a:r>
              <a:rPr lang="en-ZA" sz="2000" dirty="0"/>
              <a:t>Training programmes: with abbreviated schedules of each day followed by detailed schedules of each session</a:t>
            </a:r>
          </a:p>
          <a:p>
            <a:pPr lvl="1"/>
            <a:endParaRPr lang="en-ZA" sz="2000" dirty="0"/>
          </a:p>
          <a:p>
            <a:endParaRPr lang="en-ZA" sz="2400" dirty="0"/>
          </a:p>
          <a:p>
            <a:pPr marL="0" indent="0">
              <a:buNone/>
            </a:pPr>
            <a:endParaRPr lang="en-ZA" sz="2400" dirty="0"/>
          </a:p>
          <a:p>
            <a:endParaRPr lang="en-ZA" sz="3200" b="1" dirty="0"/>
          </a:p>
          <a:p>
            <a:pPr marL="0" indent="0">
              <a:buNone/>
            </a:pPr>
            <a:endParaRPr lang="en-GB" sz="2400" dirty="0"/>
          </a:p>
        </p:txBody>
      </p:sp>
      <p:pic>
        <p:nvPicPr>
          <p:cNvPr id="5" name="Picture 4">
            <a:extLst>
              <a:ext uri="{FF2B5EF4-FFF2-40B4-BE49-F238E27FC236}">
                <a16:creationId xmlns:a16="http://schemas.microsoft.com/office/drawing/2014/main" id="{C919F4ED-4B07-96DE-8281-94AA011D5BC9}"/>
              </a:ext>
            </a:extLst>
          </p:cNvPr>
          <p:cNvPicPr>
            <a:picLocks noChangeAspect="1"/>
          </p:cNvPicPr>
          <p:nvPr/>
        </p:nvPicPr>
        <p:blipFill>
          <a:blip r:embed="rId3"/>
          <a:srcRect b="1530"/>
          <a:stretch/>
        </p:blipFill>
        <p:spPr>
          <a:xfrm>
            <a:off x="6096000" y="0"/>
            <a:ext cx="4781265" cy="6669087"/>
          </a:xfrm>
          <a:prstGeom prst="rect">
            <a:avLst/>
          </a:prstGeom>
          <a:solidFill>
            <a:schemeClr val="bg1"/>
          </a:solidFill>
          <a:ln>
            <a:solidFill>
              <a:schemeClr val="tx1"/>
            </a:solidFill>
          </a:ln>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4521F6AB-59F7-A13E-1454-F5B2F9444769}"/>
              </a:ext>
            </a:extLst>
          </p:cNvPr>
          <p:cNvPicPr>
            <a:picLocks noChangeAspect="1"/>
          </p:cNvPicPr>
          <p:nvPr/>
        </p:nvPicPr>
        <p:blipFill>
          <a:blip r:embed="rId4"/>
          <a:stretch>
            <a:fillRect/>
          </a:stretch>
        </p:blipFill>
        <p:spPr>
          <a:xfrm>
            <a:off x="9852523" y="4051300"/>
            <a:ext cx="1893303" cy="2616200"/>
          </a:xfrm>
          <a:prstGeom prst="rect">
            <a:avLst/>
          </a:prstGeom>
          <a:ln>
            <a:solidFill>
              <a:schemeClr val="bg2">
                <a:lumMod val="50000"/>
              </a:schemeClr>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84475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7DA5B-263F-E55C-987A-8E13477D3285}"/>
              </a:ext>
            </a:extLst>
          </p:cNvPr>
          <p:cNvSpPr>
            <a:spLocks noGrp="1"/>
          </p:cNvSpPr>
          <p:nvPr>
            <p:ph type="title"/>
          </p:nvPr>
        </p:nvSpPr>
        <p:spPr/>
        <p:txBody>
          <a:bodyPr anchor="t"/>
          <a:lstStyle/>
          <a:p>
            <a:r>
              <a:rPr lang="en-ZA" dirty="0"/>
              <a:t>Training content </a:t>
            </a:r>
            <a:endParaRPr lang="en-GB" dirty="0"/>
          </a:p>
        </p:txBody>
      </p:sp>
      <p:pic>
        <p:nvPicPr>
          <p:cNvPr id="9" name="Picture 8">
            <a:extLst>
              <a:ext uri="{FF2B5EF4-FFF2-40B4-BE49-F238E27FC236}">
                <a16:creationId xmlns:a16="http://schemas.microsoft.com/office/drawing/2014/main" id="{45D34B32-376E-706D-6E0F-C40F548BECC1}"/>
              </a:ext>
            </a:extLst>
          </p:cNvPr>
          <p:cNvPicPr>
            <a:picLocks/>
          </p:cNvPicPr>
          <p:nvPr/>
        </p:nvPicPr>
        <p:blipFill>
          <a:blip r:embed="rId3"/>
          <a:stretch>
            <a:fillRect/>
          </a:stretch>
        </p:blipFill>
        <p:spPr>
          <a:xfrm>
            <a:off x="780485" y="2091859"/>
            <a:ext cx="2304000" cy="1296000"/>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F9140AA7-B31D-BD75-6E7A-976EE0CAA258}"/>
              </a:ext>
            </a:extLst>
          </p:cNvPr>
          <p:cNvPicPr>
            <a:picLocks/>
          </p:cNvPicPr>
          <p:nvPr/>
        </p:nvPicPr>
        <p:blipFill>
          <a:blip r:embed="rId4"/>
          <a:stretch>
            <a:fillRect/>
          </a:stretch>
        </p:blipFill>
        <p:spPr>
          <a:xfrm>
            <a:off x="780485" y="4088707"/>
            <a:ext cx="2304000" cy="1296000"/>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4A1EB067-BF1F-4B1F-00E1-19511B8932B1}"/>
              </a:ext>
            </a:extLst>
          </p:cNvPr>
          <p:cNvPicPr>
            <a:picLocks/>
          </p:cNvPicPr>
          <p:nvPr/>
        </p:nvPicPr>
        <p:blipFill>
          <a:blip r:embed="rId5"/>
          <a:stretch>
            <a:fillRect/>
          </a:stretch>
        </p:blipFill>
        <p:spPr>
          <a:xfrm>
            <a:off x="3482606" y="2120619"/>
            <a:ext cx="2304000" cy="1296000"/>
          </a:xfrm>
          <a:prstGeom prst="rect">
            <a:avLst/>
          </a:prstGeom>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6C2406D1-9289-C033-AA05-43CA24639924}"/>
              </a:ext>
            </a:extLst>
          </p:cNvPr>
          <p:cNvPicPr>
            <a:picLocks/>
          </p:cNvPicPr>
          <p:nvPr/>
        </p:nvPicPr>
        <p:blipFill>
          <a:blip r:embed="rId6"/>
          <a:stretch>
            <a:fillRect/>
          </a:stretch>
        </p:blipFill>
        <p:spPr>
          <a:xfrm>
            <a:off x="3482606" y="4088707"/>
            <a:ext cx="2304000" cy="1296000"/>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49820895-6EF1-026B-92F1-DC9CB71F438C}"/>
              </a:ext>
            </a:extLst>
          </p:cNvPr>
          <p:cNvPicPr>
            <a:picLocks/>
          </p:cNvPicPr>
          <p:nvPr/>
        </p:nvPicPr>
        <p:blipFill>
          <a:blip r:embed="rId7"/>
          <a:stretch>
            <a:fillRect/>
          </a:stretch>
        </p:blipFill>
        <p:spPr>
          <a:xfrm>
            <a:off x="6184727" y="2120619"/>
            <a:ext cx="2304000" cy="1296000"/>
          </a:xfrm>
          <a:prstGeom prst="rect">
            <a:avLst/>
          </a:prstGeom>
          <a:effectLst>
            <a:outerShdw blurRad="50800" dist="38100" dir="2700000" algn="tl" rotWithShape="0">
              <a:prstClr val="black">
                <a:alpha val="40000"/>
              </a:prstClr>
            </a:outerShdw>
          </a:effectLst>
        </p:spPr>
      </p:pic>
      <p:pic>
        <p:nvPicPr>
          <p:cNvPr id="25" name="Picture 24">
            <a:extLst>
              <a:ext uri="{FF2B5EF4-FFF2-40B4-BE49-F238E27FC236}">
                <a16:creationId xmlns:a16="http://schemas.microsoft.com/office/drawing/2014/main" id="{CA93E8A7-2BBE-E9A4-1E72-DE4A151D123D}"/>
              </a:ext>
            </a:extLst>
          </p:cNvPr>
          <p:cNvPicPr>
            <a:picLocks/>
          </p:cNvPicPr>
          <p:nvPr/>
        </p:nvPicPr>
        <p:blipFill>
          <a:blip r:embed="rId8"/>
          <a:stretch>
            <a:fillRect/>
          </a:stretch>
        </p:blipFill>
        <p:spPr>
          <a:xfrm>
            <a:off x="6184727" y="4088707"/>
            <a:ext cx="2304000" cy="1296000"/>
          </a:xfrm>
          <a:prstGeom prst="rect">
            <a:avLst/>
          </a:prstGeom>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556E24C5-11CA-C0DC-6711-0857D810E763}"/>
              </a:ext>
            </a:extLst>
          </p:cNvPr>
          <p:cNvPicPr>
            <a:picLocks/>
          </p:cNvPicPr>
          <p:nvPr/>
        </p:nvPicPr>
        <p:blipFill>
          <a:blip r:embed="rId9"/>
          <a:stretch>
            <a:fillRect/>
          </a:stretch>
        </p:blipFill>
        <p:spPr>
          <a:xfrm>
            <a:off x="8886848" y="2120619"/>
            <a:ext cx="2304000" cy="1296000"/>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2A6EB623-8339-D574-3B8B-1B3D3957A300}"/>
              </a:ext>
            </a:extLst>
          </p:cNvPr>
          <p:cNvPicPr>
            <a:picLocks/>
          </p:cNvPicPr>
          <p:nvPr/>
        </p:nvPicPr>
        <p:blipFill>
          <a:blip r:embed="rId10"/>
          <a:stretch>
            <a:fillRect/>
          </a:stretch>
        </p:blipFill>
        <p:spPr>
          <a:xfrm>
            <a:off x="8886848" y="4088707"/>
            <a:ext cx="2304000" cy="1296000"/>
          </a:xfrm>
          <a:prstGeom prst="rect">
            <a:avLst/>
          </a:prstGeom>
          <a:effectLst>
            <a:outerShdw blurRad="50800" dist="38100" dir="2700000" algn="tl" rotWithShape="0">
              <a:prstClr val="black">
                <a:alpha val="40000"/>
              </a:prstClr>
            </a:outerShdw>
          </a:effectLst>
        </p:spPr>
      </p:pic>
      <p:grpSp>
        <p:nvGrpSpPr>
          <p:cNvPr id="40" name="Group 39">
            <a:extLst>
              <a:ext uri="{FF2B5EF4-FFF2-40B4-BE49-F238E27FC236}">
                <a16:creationId xmlns:a16="http://schemas.microsoft.com/office/drawing/2014/main" id="{9839A9F1-0A7F-C704-3B87-CC24CBBEC465}"/>
              </a:ext>
            </a:extLst>
          </p:cNvPr>
          <p:cNvGrpSpPr/>
          <p:nvPr/>
        </p:nvGrpSpPr>
        <p:grpSpPr>
          <a:xfrm>
            <a:off x="4112338" y="3194740"/>
            <a:ext cx="6552126" cy="567674"/>
            <a:chOff x="4103373" y="2782362"/>
            <a:chExt cx="6552126" cy="567674"/>
          </a:xfrm>
          <a:solidFill>
            <a:schemeClr val="bg2"/>
          </a:solidFill>
        </p:grpSpPr>
        <p:sp>
          <p:nvSpPr>
            <p:cNvPr id="37" name="Flowchart: Off-page Connector 36">
              <a:extLst>
                <a:ext uri="{FF2B5EF4-FFF2-40B4-BE49-F238E27FC236}">
                  <a16:creationId xmlns:a16="http://schemas.microsoft.com/office/drawing/2014/main" id="{A05822A3-BE07-1A33-E895-864D63780943}"/>
                </a:ext>
              </a:extLst>
            </p:cNvPr>
            <p:cNvSpPr/>
            <p:nvPr/>
          </p:nvSpPr>
          <p:spPr>
            <a:xfrm>
              <a:off x="4103373" y="2782363"/>
              <a:ext cx="1052768" cy="567673"/>
            </a:xfrm>
            <a:prstGeom prst="flowChartOffpageConnector">
              <a:avLst/>
            </a:prstGeom>
            <a:grpFill/>
            <a:ln w="1905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dirty="0">
                  <a:solidFill>
                    <a:srgbClr val="043673"/>
                  </a:solidFill>
                </a:rPr>
                <a:t>Activity</a:t>
              </a:r>
              <a:endParaRPr lang="en-GB" dirty="0">
                <a:solidFill>
                  <a:srgbClr val="043673"/>
                </a:solidFill>
              </a:endParaRPr>
            </a:p>
          </p:txBody>
        </p:sp>
        <p:sp>
          <p:nvSpPr>
            <p:cNvPr id="38" name="Flowchart: Off-page Connector 37">
              <a:extLst>
                <a:ext uri="{FF2B5EF4-FFF2-40B4-BE49-F238E27FC236}">
                  <a16:creationId xmlns:a16="http://schemas.microsoft.com/office/drawing/2014/main" id="{CD2A992D-E0CE-C459-CC51-354746F1B0C3}"/>
                </a:ext>
              </a:extLst>
            </p:cNvPr>
            <p:cNvSpPr/>
            <p:nvPr/>
          </p:nvSpPr>
          <p:spPr>
            <a:xfrm>
              <a:off x="6805494" y="2782363"/>
              <a:ext cx="1052768" cy="567673"/>
            </a:xfrm>
            <a:prstGeom prst="flowChartOffpageConnector">
              <a:avLst/>
            </a:prstGeom>
            <a:grpFill/>
            <a:ln w="1905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dirty="0">
                  <a:solidFill>
                    <a:srgbClr val="043673"/>
                  </a:solidFill>
                </a:rPr>
                <a:t>Activity</a:t>
              </a:r>
              <a:endParaRPr lang="en-GB" dirty="0">
                <a:solidFill>
                  <a:srgbClr val="043673"/>
                </a:solidFill>
              </a:endParaRPr>
            </a:p>
          </p:txBody>
        </p:sp>
        <p:sp>
          <p:nvSpPr>
            <p:cNvPr id="39" name="Flowchart: Off-page Connector 38">
              <a:extLst>
                <a:ext uri="{FF2B5EF4-FFF2-40B4-BE49-F238E27FC236}">
                  <a16:creationId xmlns:a16="http://schemas.microsoft.com/office/drawing/2014/main" id="{B1AF5118-76B6-1BED-0CBC-8234F61C372C}"/>
                </a:ext>
              </a:extLst>
            </p:cNvPr>
            <p:cNvSpPr/>
            <p:nvPr/>
          </p:nvSpPr>
          <p:spPr>
            <a:xfrm>
              <a:off x="9602731" y="2782362"/>
              <a:ext cx="1052768" cy="567673"/>
            </a:xfrm>
            <a:prstGeom prst="flowChartOffpageConnector">
              <a:avLst/>
            </a:prstGeom>
            <a:grpFill/>
            <a:ln w="1905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dirty="0">
                  <a:solidFill>
                    <a:srgbClr val="043673"/>
                  </a:solidFill>
                </a:rPr>
                <a:t>Activity</a:t>
              </a:r>
              <a:endParaRPr lang="en-GB" dirty="0">
                <a:solidFill>
                  <a:srgbClr val="043673"/>
                </a:solidFill>
              </a:endParaRPr>
            </a:p>
          </p:txBody>
        </p:sp>
      </p:grpSp>
      <p:grpSp>
        <p:nvGrpSpPr>
          <p:cNvPr id="41" name="Group 40">
            <a:extLst>
              <a:ext uri="{FF2B5EF4-FFF2-40B4-BE49-F238E27FC236}">
                <a16:creationId xmlns:a16="http://schemas.microsoft.com/office/drawing/2014/main" id="{2CDFCA2C-5109-CF8F-E148-95065CA53E70}"/>
              </a:ext>
            </a:extLst>
          </p:cNvPr>
          <p:cNvGrpSpPr/>
          <p:nvPr/>
        </p:nvGrpSpPr>
        <p:grpSpPr>
          <a:xfrm>
            <a:off x="1475783" y="5202833"/>
            <a:ext cx="6461126" cy="567674"/>
            <a:chOff x="1397136" y="2782363"/>
            <a:chExt cx="6461126" cy="567674"/>
          </a:xfrm>
          <a:solidFill>
            <a:schemeClr val="bg2"/>
          </a:solidFill>
        </p:grpSpPr>
        <p:sp>
          <p:nvSpPr>
            <p:cNvPr id="42" name="Flowchart: Off-page Connector 41">
              <a:extLst>
                <a:ext uri="{FF2B5EF4-FFF2-40B4-BE49-F238E27FC236}">
                  <a16:creationId xmlns:a16="http://schemas.microsoft.com/office/drawing/2014/main" id="{58C4A141-E9A1-993B-B23E-90BB8B91D185}"/>
                </a:ext>
              </a:extLst>
            </p:cNvPr>
            <p:cNvSpPr/>
            <p:nvPr/>
          </p:nvSpPr>
          <p:spPr>
            <a:xfrm>
              <a:off x="1397136" y="2782364"/>
              <a:ext cx="1052768" cy="567673"/>
            </a:xfrm>
            <a:prstGeom prst="flowChartOffpageConnector">
              <a:avLst/>
            </a:prstGeom>
            <a:grpFill/>
            <a:ln w="1905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dirty="0">
                  <a:solidFill>
                    <a:srgbClr val="043673"/>
                  </a:solidFill>
                </a:rPr>
                <a:t>Activity</a:t>
              </a:r>
              <a:endParaRPr lang="en-GB" dirty="0">
                <a:solidFill>
                  <a:srgbClr val="043673"/>
                </a:solidFill>
              </a:endParaRPr>
            </a:p>
          </p:txBody>
        </p:sp>
        <p:sp>
          <p:nvSpPr>
            <p:cNvPr id="43" name="Flowchart: Off-page Connector 42">
              <a:extLst>
                <a:ext uri="{FF2B5EF4-FFF2-40B4-BE49-F238E27FC236}">
                  <a16:creationId xmlns:a16="http://schemas.microsoft.com/office/drawing/2014/main" id="{8FD817EF-25EE-C4C9-8CC4-63EF499A234C}"/>
                </a:ext>
              </a:extLst>
            </p:cNvPr>
            <p:cNvSpPr/>
            <p:nvPr/>
          </p:nvSpPr>
          <p:spPr>
            <a:xfrm>
              <a:off x="4103373" y="2782363"/>
              <a:ext cx="1052768" cy="567673"/>
            </a:xfrm>
            <a:prstGeom prst="flowChartOffpageConnector">
              <a:avLst/>
            </a:prstGeom>
            <a:grpFill/>
            <a:ln w="1905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dirty="0">
                  <a:solidFill>
                    <a:srgbClr val="043673"/>
                  </a:solidFill>
                </a:rPr>
                <a:t>Activity</a:t>
              </a:r>
              <a:endParaRPr lang="en-GB" dirty="0">
                <a:solidFill>
                  <a:srgbClr val="043673"/>
                </a:solidFill>
              </a:endParaRPr>
            </a:p>
          </p:txBody>
        </p:sp>
        <p:sp>
          <p:nvSpPr>
            <p:cNvPr id="44" name="Flowchart: Off-page Connector 43">
              <a:extLst>
                <a:ext uri="{FF2B5EF4-FFF2-40B4-BE49-F238E27FC236}">
                  <a16:creationId xmlns:a16="http://schemas.microsoft.com/office/drawing/2014/main" id="{5480B962-EEF3-CA98-8F3E-B3A3054DE7F8}"/>
                </a:ext>
              </a:extLst>
            </p:cNvPr>
            <p:cNvSpPr/>
            <p:nvPr/>
          </p:nvSpPr>
          <p:spPr>
            <a:xfrm>
              <a:off x="6805494" y="2782363"/>
              <a:ext cx="1052768" cy="567673"/>
            </a:xfrm>
            <a:prstGeom prst="flowChartOffpageConnector">
              <a:avLst/>
            </a:prstGeom>
            <a:grpFill/>
            <a:ln w="1905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dirty="0">
                  <a:solidFill>
                    <a:srgbClr val="043673"/>
                  </a:solidFill>
                </a:rPr>
                <a:t>Activity</a:t>
              </a:r>
              <a:endParaRPr lang="en-GB" dirty="0">
                <a:solidFill>
                  <a:srgbClr val="043673"/>
                </a:solidFill>
              </a:endParaRPr>
            </a:p>
          </p:txBody>
        </p:sp>
      </p:grpSp>
      <p:sp>
        <p:nvSpPr>
          <p:cNvPr id="48" name="Rectangle: Rounded Corners 47">
            <a:extLst>
              <a:ext uri="{FF2B5EF4-FFF2-40B4-BE49-F238E27FC236}">
                <a16:creationId xmlns:a16="http://schemas.microsoft.com/office/drawing/2014/main" id="{DFB35A9F-4D62-2AB2-BECF-7F652539012D}"/>
              </a:ext>
            </a:extLst>
          </p:cNvPr>
          <p:cNvSpPr/>
          <p:nvPr/>
        </p:nvSpPr>
        <p:spPr>
          <a:xfrm>
            <a:off x="600075" y="1453533"/>
            <a:ext cx="2632006" cy="4785902"/>
          </a:xfrm>
          <a:prstGeom prst="roundRect">
            <a:avLst/>
          </a:prstGeom>
          <a:noFill/>
          <a:ln w="28575">
            <a:solidFill>
              <a:srgbClr val="04367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7" name="Picture 46">
            <a:extLst>
              <a:ext uri="{FF2B5EF4-FFF2-40B4-BE49-F238E27FC236}">
                <a16:creationId xmlns:a16="http://schemas.microsoft.com/office/drawing/2014/main" id="{983CE2CA-B5AF-CC8A-2CEE-A36B7A449C4A}"/>
              </a:ext>
            </a:extLst>
          </p:cNvPr>
          <p:cNvPicPr>
            <a:picLocks noChangeAspect="1"/>
          </p:cNvPicPr>
          <p:nvPr/>
        </p:nvPicPr>
        <p:blipFill>
          <a:blip r:embed="rId11"/>
          <a:srcRect r="1882"/>
          <a:stretch/>
        </p:blipFill>
        <p:spPr>
          <a:xfrm>
            <a:off x="1283058" y="1087493"/>
            <a:ext cx="1274405" cy="732080"/>
          </a:xfrm>
          <a:prstGeom prst="rect">
            <a:avLst/>
          </a:prstGeom>
        </p:spPr>
      </p:pic>
      <p:sp>
        <p:nvSpPr>
          <p:cNvPr id="52" name="Rectangle: Rounded Corners 51">
            <a:extLst>
              <a:ext uri="{FF2B5EF4-FFF2-40B4-BE49-F238E27FC236}">
                <a16:creationId xmlns:a16="http://schemas.microsoft.com/office/drawing/2014/main" id="{26B79981-D7C1-A812-0BCB-FC90C8ECA65B}"/>
              </a:ext>
            </a:extLst>
          </p:cNvPr>
          <p:cNvSpPr/>
          <p:nvPr/>
        </p:nvSpPr>
        <p:spPr>
          <a:xfrm>
            <a:off x="3318603" y="1473293"/>
            <a:ext cx="2632006" cy="4785902"/>
          </a:xfrm>
          <a:prstGeom prst="roundRect">
            <a:avLst/>
          </a:prstGeom>
          <a:noFill/>
          <a:ln w="28575">
            <a:solidFill>
              <a:srgbClr val="04367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8EFD793E-5178-21CC-9D62-F1B9070732E7}"/>
              </a:ext>
            </a:extLst>
          </p:cNvPr>
          <p:cNvSpPr/>
          <p:nvPr/>
        </p:nvSpPr>
        <p:spPr>
          <a:xfrm>
            <a:off x="6048651" y="1473293"/>
            <a:ext cx="2632006" cy="4785902"/>
          </a:xfrm>
          <a:prstGeom prst="roundRect">
            <a:avLst/>
          </a:prstGeom>
          <a:noFill/>
          <a:ln w="28575">
            <a:solidFill>
              <a:srgbClr val="04367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Rounded Corners 53">
            <a:extLst>
              <a:ext uri="{FF2B5EF4-FFF2-40B4-BE49-F238E27FC236}">
                <a16:creationId xmlns:a16="http://schemas.microsoft.com/office/drawing/2014/main" id="{88AA6F72-4494-9661-76DE-D0523F7FA6BC}"/>
              </a:ext>
            </a:extLst>
          </p:cNvPr>
          <p:cNvSpPr/>
          <p:nvPr/>
        </p:nvSpPr>
        <p:spPr>
          <a:xfrm>
            <a:off x="8772399" y="1473293"/>
            <a:ext cx="2632006" cy="4785902"/>
          </a:xfrm>
          <a:prstGeom prst="roundRect">
            <a:avLst/>
          </a:prstGeom>
          <a:noFill/>
          <a:ln w="28575">
            <a:solidFill>
              <a:srgbClr val="04367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6" name="Picture 55">
            <a:extLst>
              <a:ext uri="{FF2B5EF4-FFF2-40B4-BE49-F238E27FC236}">
                <a16:creationId xmlns:a16="http://schemas.microsoft.com/office/drawing/2014/main" id="{075142A8-CB0E-EF05-E868-3727C0DCFD6C}"/>
              </a:ext>
            </a:extLst>
          </p:cNvPr>
          <p:cNvPicPr>
            <a:picLocks noChangeAspect="1"/>
          </p:cNvPicPr>
          <p:nvPr/>
        </p:nvPicPr>
        <p:blipFill>
          <a:blip r:embed="rId12"/>
          <a:srcRect l="2422" r="3552"/>
          <a:stretch/>
        </p:blipFill>
        <p:spPr>
          <a:xfrm>
            <a:off x="3989744" y="1097596"/>
            <a:ext cx="1274405" cy="721977"/>
          </a:xfrm>
          <a:prstGeom prst="rect">
            <a:avLst/>
          </a:prstGeom>
        </p:spPr>
      </p:pic>
      <p:pic>
        <p:nvPicPr>
          <p:cNvPr id="58" name="Picture 57">
            <a:extLst>
              <a:ext uri="{FF2B5EF4-FFF2-40B4-BE49-F238E27FC236}">
                <a16:creationId xmlns:a16="http://schemas.microsoft.com/office/drawing/2014/main" id="{59F2B6A0-FC4D-E42E-D49B-BC2EB2E545E5}"/>
              </a:ext>
            </a:extLst>
          </p:cNvPr>
          <p:cNvPicPr>
            <a:picLocks noChangeAspect="1"/>
          </p:cNvPicPr>
          <p:nvPr/>
        </p:nvPicPr>
        <p:blipFill>
          <a:blip r:embed="rId13"/>
          <a:stretch>
            <a:fillRect/>
          </a:stretch>
        </p:blipFill>
        <p:spPr>
          <a:xfrm>
            <a:off x="6727451" y="1097596"/>
            <a:ext cx="1274405" cy="661075"/>
          </a:xfrm>
          <a:prstGeom prst="rect">
            <a:avLst/>
          </a:prstGeom>
        </p:spPr>
      </p:pic>
      <p:pic>
        <p:nvPicPr>
          <p:cNvPr id="61" name="Picture 60">
            <a:extLst>
              <a:ext uri="{FF2B5EF4-FFF2-40B4-BE49-F238E27FC236}">
                <a16:creationId xmlns:a16="http://schemas.microsoft.com/office/drawing/2014/main" id="{DF790E7E-7630-AE10-F259-C746C7481B12}"/>
              </a:ext>
            </a:extLst>
          </p:cNvPr>
          <p:cNvPicPr>
            <a:picLocks noChangeAspect="1"/>
          </p:cNvPicPr>
          <p:nvPr/>
        </p:nvPicPr>
        <p:blipFill>
          <a:blip r:embed="rId14"/>
          <a:srcRect l="1" r="1385"/>
          <a:stretch/>
        </p:blipFill>
        <p:spPr>
          <a:xfrm>
            <a:off x="9491925" y="1066440"/>
            <a:ext cx="1274405" cy="671864"/>
          </a:xfrm>
          <a:prstGeom prst="rect">
            <a:avLst/>
          </a:prstGeom>
        </p:spPr>
      </p:pic>
    </p:spTree>
    <p:extLst>
      <p:ext uri="{BB962C8B-B14F-4D97-AF65-F5344CB8AC3E}">
        <p14:creationId xmlns:p14="http://schemas.microsoft.com/office/powerpoint/2010/main" val="2504874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9D3CB-E9B6-3B8A-5C69-5AE3A842250D}"/>
              </a:ext>
            </a:extLst>
          </p:cNvPr>
          <p:cNvSpPr>
            <a:spLocks noGrp="1"/>
          </p:cNvSpPr>
          <p:nvPr>
            <p:ph type="title"/>
          </p:nvPr>
        </p:nvSpPr>
        <p:spPr/>
        <p:txBody>
          <a:bodyPr/>
          <a:lstStyle/>
          <a:p>
            <a:r>
              <a:rPr lang="en-ZA" dirty="0"/>
              <a:t>Adult learning principles</a:t>
            </a:r>
            <a:endParaRPr lang="en-GB" dirty="0"/>
          </a:p>
        </p:txBody>
      </p:sp>
      <p:graphicFrame>
        <p:nvGraphicFramePr>
          <p:cNvPr id="5" name="Table 4">
            <a:extLst>
              <a:ext uri="{FF2B5EF4-FFF2-40B4-BE49-F238E27FC236}">
                <a16:creationId xmlns:a16="http://schemas.microsoft.com/office/drawing/2014/main" id="{8DA98D86-AAA2-A2AC-0770-B07A191CF1FC}"/>
              </a:ext>
            </a:extLst>
          </p:cNvPr>
          <p:cNvGraphicFramePr>
            <a:graphicFrameLocks noGrp="1"/>
          </p:cNvGraphicFramePr>
          <p:nvPr/>
        </p:nvGraphicFramePr>
        <p:xfrm>
          <a:off x="165100" y="1689101"/>
          <a:ext cx="11712758" cy="4853736"/>
        </p:xfrm>
        <a:graphic>
          <a:graphicData uri="http://schemas.openxmlformats.org/drawingml/2006/table">
            <a:tbl>
              <a:tblPr firstRow="1" firstCol="1" bandRow="1"/>
              <a:tblGrid>
                <a:gridCol w="6045200">
                  <a:extLst>
                    <a:ext uri="{9D8B030D-6E8A-4147-A177-3AD203B41FA5}">
                      <a16:colId xmlns:a16="http://schemas.microsoft.com/office/drawing/2014/main" val="766830501"/>
                    </a:ext>
                  </a:extLst>
                </a:gridCol>
                <a:gridCol w="5667558">
                  <a:extLst>
                    <a:ext uri="{9D8B030D-6E8A-4147-A177-3AD203B41FA5}">
                      <a16:colId xmlns:a16="http://schemas.microsoft.com/office/drawing/2014/main" val="2671036906"/>
                    </a:ext>
                  </a:extLst>
                </a:gridCol>
              </a:tblGrid>
              <a:tr h="322134">
                <a:tc>
                  <a:txBody>
                    <a:bodyPr/>
                    <a:lstStyle/>
                    <a:p>
                      <a:pPr algn="l">
                        <a:lnSpc>
                          <a:spcPct val="107000"/>
                        </a:lnSpc>
                        <a:spcBef>
                          <a:spcPts val="800"/>
                        </a:spcBef>
                      </a:pPr>
                      <a:r>
                        <a:rPr lang="en-GB" sz="1600" b="1" dirty="0">
                          <a:solidFill>
                            <a:srgbClr val="FFFFFF"/>
                          </a:solidFill>
                          <a:effectLst/>
                          <a:latin typeface="Calibri" panose="020F0502020204030204" pitchFamily="34" charset="0"/>
                          <a:ea typeface="Garamond" panose="02020404030301010803" pitchFamily="18" charset="0"/>
                        </a:rPr>
                        <a:t>Adult Learning Principle</a:t>
                      </a:r>
                      <a:endParaRPr lang="en-GB" sz="1600" dirty="0">
                        <a:effectLst/>
                        <a:latin typeface="Calibri" panose="020F0502020204030204" pitchFamily="34" charset="0"/>
                        <a:ea typeface="Garamond" panose="02020404030301010803" pitchFamily="18" charset="0"/>
                      </a:endParaRPr>
                    </a:p>
                  </a:txBody>
                  <a:tcPr marL="52226" marR="52226" marT="0" marB="0" anchor="ctr">
                    <a:lnL>
                      <a:noFill/>
                    </a:lnL>
                    <a:lnR w="12700" cap="flat" cmpd="sng" algn="ctr">
                      <a:solidFill>
                        <a:srgbClr val="FFFFFF"/>
                      </a:solidFill>
                      <a:prstDash val="solid"/>
                      <a:round/>
                      <a:headEnd type="none" w="med" len="med"/>
                      <a:tailEnd type="none" w="med" len="med"/>
                    </a:lnR>
                    <a:lnT>
                      <a:noFill/>
                    </a:lnT>
                    <a:lnB w="38100" cap="flat" cmpd="sng" algn="ctr">
                      <a:solidFill>
                        <a:srgbClr val="FCB814"/>
                      </a:solidFill>
                      <a:prstDash val="solid"/>
                      <a:round/>
                      <a:headEnd type="none" w="med" len="med"/>
                      <a:tailEnd type="none" w="med" len="med"/>
                    </a:lnB>
                    <a:solidFill>
                      <a:srgbClr val="043673"/>
                    </a:solidFill>
                  </a:tcPr>
                </a:tc>
                <a:tc>
                  <a:txBody>
                    <a:bodyPr/>
                    <a:lstStyle/>
                    <a:p>
                      <a:pPr algn="l">
                        <a:lnSpc>
                          <a:spcPct val="107000"/>
                        </a:lnSpc>
                        <a:spcBef>
                          <a:spcPts val="800"/>
                        </a:spcBef>
                      </a:pPr>
                      <a:r>
                        <a:rPr lang="en-GB" sz="1600" b="1" dirty="0">
                          <a:solidFill>
                            <a:srgbClr val="FFFFFF"/>
                          </a:solidFill>
                          <a:effectLst/>
                          <a:latin typeface="Calibri" panose="020F0502020204030204" pitchFamily="34" charset="0"/>
                          <a:ea typeface="Garamond" panose="02020404030301010803" pitchFamily="18" charset="0"/>
                        </a:rPr>
                        <a:t>Training Technique</a:t>
                      </a:r>
                      <a:endParaRPr lang="en-GB" sz="1600" dirty="0">
                        <a:effectLst/>
                        <a:latin typeface="Calibri" panose="020F0502020204030204" pitchFamily="34" charset="0"/>
                        <a:ea typeface="Garamond" panose="02020404030301010803" pitchFamily="18" charset="0"/>
                      </a:endParaRPr>
                    </a:p>
                  </a:txBody>
                  <a:tcPr marL="52226" marR="52226" marT="0" marB="0" anchor="ctr">
                    <a:lnL w="12700" cap="flat" cmpd="sng" algn="ctr">
                      <a:solidFill>
                        <a:srgbClr val="FFFFFF"/>
                      </a:solidFill>
                      <a:prstDash val="solid"/>
                      <a:round/>
                      <a:headEnd type="none" w="med" len="med"/>
                      <a:tailEnd type="none" w="med" len="med"/>
                    </a:lnL>
                    <a:lnR>
                      <a:noFill/>
                    </a:lnR>
                    <a:lnT>
                      <a:noFill/>
                    </a:lnT>
                    <a:lnB w="38100" cap="flat" cmpd="sng" algn="ctr">
                      <a:solidFill>
                        <a:srgbClr val="FCB814"/>
                      </a:solidFill>
                      <a:prstDash val="solid"/>
                      <a:round/>
                      <a:headEnd type="none" w="med" len="med"/>
                      <a:tailEnd type="none" w="med" len="med"/>
                    </a:lnB>
                    <a:solidFill>
                      <a:srgbClr val="043673"/>
                    </a:solidFill>
                  </a:tcPr>
                </a:tc>
                <a:extLst>
                  <a:ext uri="{0D108BD9-81ED-4DB2-BD59-A6C34878D82A}">
                    <a16:rowId xmlns:a16="http://schemas.microsoft.com/office/drawing/2014/main" val="3637716761"/>
                  </a:ext>
                </a:extLst>
              </a:tr>
              <a:tr h="400511">
                <a:tc>
                  <a:txBody>
                    <a:bodyPr/>
                    <a:lstStyle/>
                    <a:p>
                      <a:pPr>
                        <a:lnSpc>
                          <a:spcPct val="107000"/>
                        </a:lnSpc>
                        <a:spcBef>
                          <a:spcPts val="800"/>
                        </a:spcBef>
                      </a:pPr>
                      <a:r>
                        <a:rPr lang="en-GB" sz="1600" dirty="0">
                          <a:effectLst/>
                          <a:latin typeface="Calibri" panose="020F0502020204030204" pitchFamily="34" charset="0"/>
                          <a:ea typeface="Garamond" panose="02020404030301010803" pitchFamily="18" charset="0"/>
                        </a:rPr>
                        <a:t>Adults </a:t>
                      </a:r>
                      <a:r>
                        <a:rPr lang="en-GB" sz="1600" b="1" dirty="0">
                          <a:effectLst/>
                          <a:latin typeface="Calibri" panose="020F0502020204030204" pitchFamily="34" charset="0"/>
                          <a:ea typeface="Garamond" panose="02020404030301010803" pitchFamily="18" charset="0"/>
                        </a:rPr>
                        <a:t>bring</a:t>
                      </a:r>
                      <a:r>
                        <a:rPr lang="en-GB" sz="1600" dirty="0">
                          <a:effectLst/>
                          <a:latin typeface="Calibri" panose="020F0502020204030204" pitchFamily="34" charset="0"/>
                          <a:ea typeface="Garamond" panose="02020404030301010803" pitchFamily="18" charset="0"/>
                        </a:rPr>
                        <a:t> a wealth of </a:t>
                      </a:r>
                      <a:r>
                        <a:rPr lang="en-GB" sz="1600" b="1" dirty="0">
                          <a:effectLst/>
                          <a:latin typeface="Calibri" panose="020F0502020204030204" pitchFamily="34" charset="0"/>
                          <a:ea typeface="Garamond" panose="02020404030301010803" pitchFamily="18" charset="0"/>
                        </a:rPr>
                        <a:t>knowledge and experience.</a:t>
                      </a:r>
                    </a:p>
                  </a:txBody>
                  <a:tcPr marL="52226" marR="52226" marT="0" marB="0" anchor="ctr">
                    <a:lnL>
                      <a:noFill/>
                    </a:lnL>
                    <a:lnR w="12700" cap="flat" cmpd="sng" algn="ctr">
                      <a:solidFill>
                        <a:srgbClr val="7F7F7F"/>
                      </a:solidFill>
                      <a:prstDash val="solid"/>
                      <a:round/>
                      <a:headEnd type="none" w="med" len="med"/>
                      <a:tailEnd type="none" w="med" len="med"/>
                    </a:lnR>
                    <a:lnT w="38100" cap="flat" cmpd="sng" algn="ctr">
                      <a:solidFill>
                        <a:srgbClr val="FCB814"/>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c>
                  <a:txBody>
                    <a:bodyPr/>
                    <a:lstStyle/>
                    <a:p>
                      <a:pPr>
                        <a:lnSpc>
                          <a:spcPct val="107000"/>
                        </a:lnSpc>
                        <a:spcBef>
                          <a:spcPts val="800"/>
                        </a:spcBef>
                      </a:pPr>
                      <a:r>
                        <a:rPr lang="en-GB" sz="1600" dirty="0">
                          <a:effectLst/>
                          <a:latin typeface="Calibri" panose="020F0502020204030204" pitchFamily="34" charset="0"/>
                          <a:ea typeface="Garamond" panose="02020404030301010803" pitchFamily="18" charset="0"/>
                        </a:rPr>
                        <a:t>Encourage participants to </a:t>
                      </a:r>
                      <a:r>
                        <a:rPr lang="en-GB" sz="1600" b="1" dirty="0">
                          <a:effectLst/>
                          <a:latin typeface="Calibri" panose="020F0502020204030204" pitchFamily="34" charset="0"/>
                          <a:ea typeface="Garamond" panose="02020404030301010803" pitchFamily="18" charset="0"/>
                        </a:rPr>
                        <a:t>share</a:t>
                      </a:r>
                      <a:r>
                        <a:rPr lang="en-GB" sz="1600" dirty="0">
                          <a:effectLst/>
                          <a:latin typeface="Calibri" panose="020F0502020204030204" pitchFamily="34" charset="0"/>
                          <a:ea typeface="Garamond" panose="02020404030301010803" pitchFamily="18" charset="0"/>
                        </a:rPr>
                        <a:t> their knowledge and experiences. </a:t>
                      </a:r>
                    </a:p>
                  </a:txBody>
                  <a:tcPr marL="52226" marR="52226" marT="0" marB="0" anchor="ctr">
                    <a:lnL w="12700" cap="flat" cmpd="sng" algn="ctr">
                      <a:solidFill>
                        <a:srgbClr val="7F7F7F"/>
                      </a:solidFill>
                      <a:prstDash val="solid"/>
                      <a:round/>
                      <a:headEnd type="none" w="med" len="med"/>
                      <a:tailEnd type="none" w="med" len="med"/>
                    </a:lnL>
                    <a:lnR>
                      <a:noFill/>
                    </a:lnR>
                    <a:lnT w="38100" cap="flat" cmpd="sng" algn="ctr">
                      <a:solidFill>
                        <a:srgbClr val="FCB814"/>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extLst>
                  <a:ext uri="{0D108BD9-81ED-4DB2-BD59-A6C34878D82A}">
                    <a16:rowId xmlns:a16="http://schemas.microsoft.com/office/drawing/2014/main" val="1702603051"/>
                  </a:ext>
                </a:extLst>
              </a:tr>
              <a:tr h="386378">
                <a:tc>
                  <a:txBody>
                    <a:bodyPr/>
                    <a:lstStyle/>
                    <a:p>
                      <a:pPr>
                        <a:lnSpc>
                          <a:spcPct val="107000"/>
                        </a:lnSpc>
                        <a:spcBef>
                          <a:spcPts val="800"/>
                        </a:spcBef>
                      </a:pPr>
                      <a:r>
                        <a:rPr lang="en-GB" sz="1600" dirty="0">
                          <a:solidFill>
                            <a:srgbClr val="000000"/>
                          </a:solidFill>
                          <a:effectLst/>
                          <a:latin typeface="Calibri" panose="020F0502020204030204" pitchFamily="34" charset="0"/>
                          <a:ea typeface="Garamond" panose="02020404030301010803" pitchFamily="18" charset="0"/>
                        </a:rPr>
                        <a:t>Adults are </a:t>
                      </a:r>
                      <a:r>
                        <a:rPr lang="en-GB" sz="1600" b="1" dirty="0">
                          <a:solidFill>
                            <a:srgbClr val="000000"/>
                          </a:solidFill>
                          <a:effectLst/>
                          <a:latin typeface="Calibri" panose="020F0502020204030204" pitchFamily="34" charset="0"/>
                          <a:ea typeface="Garamond" panose="02020404030301010803" pitchFamily="18" charset="0"/>
                        </a:rPr>
                        <a:t>decision-makers</a:t>
                      </a:r>
                      <a:r>
                        <a:rPr lang="en-GB" sz="1600" dirty="0">
                          <a:solidFill>
                            <a:srgbClr val="000000"/>
                          </a:solidFill>
                          <a:effectLst/>
                          <a:latin typeface="Calibri" panose="020F0502020204030204" pitchFamily="34" charset="0"/>
                          <a:ea typeface="Garamond" panose="02020404030301010803" pitchFamily="18" charset="0"/>
                        </a:rPr>
                        <a:t> and </a:t>
                      </a:r>
                      <a:r>
                        <a:rPr lang="en-GB" sz="1600" b="1" dirty="0">
                          <a:solidFill>
                            <a:srgbClr val="000000"/>
                          </a:solidFill>
                          <a:effectLst/>
                          <a:latin typeface="Calibri" panose="020F0502020204030204" pitchFamily="34" charset="0"/>
                          <a:ea typeface="Garamond" panose="02020404030301010803" pitchFamily="18" charset="0"/>
                        </a:rPr>
                        <a:t>self-directed learners.</a:t>
                      </a:r>
                      <a:endParaRPr lang="en-GB" sz="1600" b="1" dirty="0">
                        <a:effectLst/>
                        <a:latin typeface="Calibri" panose="020F0502020204030204" pitchFamily="34" charset="0"/>
                        <a:ea typeface="Garamond" panose="02020404030301010803" pitchFamily="18" charset="0"/>
                      </a:endParaRPr>
                    </a:p>
                  </a:txBody>
                  <a:tcPr marL="52226" marR="52226" marT="0" marB="0" anchor="ctr">
                    <a:lnL>
                      <a:noFill/>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BF2FD"/>
                    </a:solidFill>
                  </a:tcPr>
                </a:tc>
                <a:tc>
                  <a:txBody>
                    <a:bodyPr/>
                    <a:lstStyle/>
                    <a:p>
                      <a:pPr>
                        <a:lnSpc>
                          <a:spcPct val="107000"/>
                        </a:lnSpc>
                        <a:spcBef>
                          <a:spcPts val="800"/>
                        </a:spcBef>
                      </a:pPr>
                      <a:r>
                        <a:rPr lang="en-GB" sz="1600" dirty="0">
                          <a:solidFill>
                            <a:srgbClr val="000000"/>
                          </a:solidFill>
                          <a:effectLst/>
                          <a:latin typeface="Calibri" panose="020F0502020204030204" pitchFamily="34" charset="0"/>
                          <a:ea typeface="Garamond" panose="02020404030301010803" pitchFamily="18" charset="0"/>
                        </a:rPr>
                        <a:t>Include </a:t>
                      </a:r>
                      <a:r>
                        <a:rPr lang="en-GB" sz="1600" b="1" dirty="0">
                          <a:solidFill>
                            <a:srgbClr val="000000"/>
                          </a:solidFill>
                          <a:effectLst/>
                          <a:latin typeface="Calibri" panose="020F0502020204030204" pitchFamily="34" charset="0"/>
                          <a:ea typeface="Garamond" panose="02020404030301010803" pitchFamily="18" charset="0"/>
                        </a:rPr>
                        <a:t>problem-solving</a:t>
                      </a:r>
                      <a:r>
                        <a:rPr lang="en-GB" sz="1600" dirty="0">
                          <a:solidFill>
                            <a:srgbClr val="000000"/>
                          </a:solidFill>
                          <a:effectLst/>
                          <a:latin typeface="Calibri" panose="020F0502020204030204" pitchFamily="34" charset="0"/>
                          <a:ea typeface="Garamond" panose="02020404030301010803" pitchFamily="18" charset="0"/>
                        </a:rPr>
                        <a:t> activities.</a:t>
                      </a:r>
                      <a:endParaRPr lang="en-GB" sz="1600" dirty="0">
                        <a:effectLst/>
                        <a:latin typeface="Calibri" panose="020F0502020204030204" pitchFamily="34" charset="0"/>
                        <a:ea typeface="Garamond" panose="02020404030301010803" pitchFamily="18" charset="0"/>
                      </a:endParaRPr>
                    </a:p>
                  </a:txBody>
                  <a:tcPr marL="52226" marR="52226" marT="0" marB="0" anchor="ctr">
                    <a:lnL w="12700" cap="flat" cmpd="sng" algn="ctr">
                      <a:solidFill>
                        <a:srgbClr val="7F7F7F"/>
                      </a:solidFill>
                      <a:prstDash val="solid"/>
                      <a:round/>
                      <a:headEnd type="none" w="med" len="med"/>
                      <a:tailEnd type="none" w="med" len="med"/>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BF2FD"/>
                    </a:solidFill>
                  </a:tcPr>
                </a:tc>
                <a:extLst>
                  <a:ext uri="{0D108BD9-81ED-4DB2-BD59-A6C34878D82A}">
                    <a16:rowId xmlns:a16="http://schemas.microsoft.com/office/drawing/2014/main" val="2129264269"/>
                  </a:ext>
                </a:extLst>
              </a:tr>
              <a:tr h="386378">
                <a:tc>
                  <a:txBody>
                    <a:bodyPr/>
                    <a:lstStyle/>
                    <a:p>
                      <a:pPr>
                        <a:lnSpc>
                          <a:spcPct val="107000"/>
                        </a:lnSpc>
                        <a:spcBef>
                          <a:spcPts val="800"/>
                        </a:spcBef>
                      </a:pPr>
                      <a:r>
                        <a:rPr lang="en-GB" sz="1600" dirty="0">
                          <a:effectLst/>
                          <a:latin typeface="Calibri" panose="020F0502020204030204" pitchFamily="34" charset="0"/>
                          <a:ea typeface="Garamond" panose="02020404030301010803" pitchFamily="18" charset="0"/>
                        </a:rPr>
                        <a:t>Adults have different </a:t>
                      </a:r>
                      <a:r>
                        <a:rPr lang="en-GB" sz="1600" b="1" dirty="0">
                          <a:effectLst/>
                          <a:latin typeface="Calibri" panose="020F0502020204030204" pitchFamily="34" charset="0"/>
                          <a:ea typeface="Garamond" panose="02020404030301010803" pitchFamily="18" charset="0"/>
                        </a:rPr>
                        <a:t>learning styles</a:t>
                      </a:r>
                      <a:r>
                        <a:rPr lang="en-GB" sz="1600" dirty="0">
                          <a:effectLst/>
                          <a:latin typeface="Calibri" panose="020F0502020204030204" pitchFamily="34" charset="0"/>
                          <a:ea typeface="Garamond" panose="02020404030301010803" pitchFamily="18" charset="0"/>
                        </a:rPr>
                        <a:t> that must be respected.</a:t>
                      </a:r>
                    </a:p>
                  </a:txBody>
                  <a:tcPr marL="52226" marR="52226" marT="0" marB="0" anchor="ctr">
                    <a:lnL>
                      <a:noFill/>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c>
                  <a:txBody>
                    <a:bodyPr/>
                    <a:lstStyle/>
                    <a:p>
                      <a:pPr>
                        <a:lnSpc>
                          <a:spcPct val="107000"/>
                        </a:lnSpc>
                        <a:spcBef>
                          <a:spcPts val="800"/>
                        </a:spcBef>
                      </a:pPr>
                      <a:r>
                        <a:rPr lang="en-GB" sz="1600" dirty="0">
                          <a:effectLst/>
                          <a:latin typeface="Calibri" panose="020F0502020204030204" pitchFamily="34" charset="0"/>
                          <a:ea typeface="Garamond" panose="02020404030301010803" pitchFamily="18" charset="0"/>
                        </a:rPr>
                        <a:t>Provide </a:t>
                      </a:r>
                      <a:r>
                        <a:rPr lang="en-GB" sz="1600" b="1" dirty="0">
                          <a:effectLst/>
                          <a:latin typeface="Calibri" panose="020F0502020204030204" pitchFamily="34" charset="0"/>
                          <a:ea typeface="Garamond" panose="02020404030301010803" pitchFamily="18" charset="0"/>
                        </a:rPr>
                        <a:t>multiple ways </a:t>
                      </a:r>
                      <a:r>
                        <a:rPr lang="en-GB" sz="1600" dirty="0">
                          <a:effectLst/>
                          <a:latin typeface="Calibri" panose="020F0502020204030204" pitchFamily="34" charset="0"/>
                          <a:ea typeface="Garamond" panose="02020404030301010803" pitchFamily="18" charset="0"/>
                        </a:rPr>
                        <a:t>for participants to learn the material.</a:t>
                      </a:r>
                    </a:p>
                  </a:txBody>
                  <a:tcPr marL="52226" marR="52226" marT="0" marB="0" anchor="ctr">
                    <a:lnL w="12700" cap="flat" cmpd="sng" algn="ctr">
                      <a:solidFill>
                        <a:srgbClr val="7F7F7F"/>
                      </a:solidFill>
                      <a:prstDash val="solid"/>
                      <a:round/>
                      <a:headEnd type="none" w="med" len="med"/>
                      <a:tailEnd type="none" w="med" len="med"/>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extLst>
                  <a:ext uri="{0D108BD9-81ED-4DB2-BD59-A6C34878D82A}">
                    <a16:rowId xmlns:a16="http://schemas.microsoft.com/office/drawing/2014/main" val="40968498"/>
                  </a:ext>
                </a:extLst>
              </a:tr>
              <a:tr h="386378">
                <a:tc>
                  <a:txBody>
                    <a:bodyPr/>
                    <a:lstStyle/>
                    <a:p>
                      <a:pPr>
                        <a:lnSpc>
                          <a:spcPct val="107000"/>
                        </a:lnSpc>
                        <a:spcBef>
                          <a:spcPts val="800"/>
                        </a:spcBef>
                      </a:pPr>
                      <a:r>
                        <a:rPr lang="en-GB" sz="1600" dirty="0">
                          <a:solidFill>
                            <a:srgbClr val="000000"/>
                          </a:solidFill>
                          <a:effectLst/>
                          <a:latin typeface="Calibri" panose="020F0502020204030204" pitchFamily="34" charset="0"/>
                          <a:ea typeface="Garamond" panose="02020404030301010803" pitchFamily="18" charset="0"/>
                        </a:rPr>
                        <a:t>Adults want to </a:t>
                      </a:r>
                      <a:r>
                        <a:rPr lang="en-GB" sz="1600" b="1" dirty="0">
                          <a:solidFill>
                            <a:srgbClr val="000000"/>
                          </a:solidFill>
                          <a:effectLst/>
                          <a:latin typeface="Calibri" panose="020F0502020204030204" pitchFamily="34" charset="0"/>
                          <a:ea typeface="Garamond" panose="02020404030301010803" pitchFamily="18" charset="0"/>
                        </a:rPr>
                        <a:t>participate rather than just listen </a:t>
                      </a:r>
                      <a:r>
                        <a:rPr lang="en-GB" sz="1600" dirty="0">
                          <a:solidFill>
                            <a:srgbClr val="000000"/>
                          </a:solidFill>
                          <a:effectLst/>
                          <a:latin typeface="Calibri" panose="020F0502020204030204" pitchFamily="34" charset="0"/>
                          <a:ea typeface="Garamond" panose="02020404030301010803" pitchFamily="18" charset="0"/>
                        </a:rPr>
                        <a:t>to a lecture.</a:t>
                      </a:r>
                      <a:endParaRPr lang="en-GB" sz="1600" dirty="0">
                        <a:effectLst/>
                        <a:latin typeface="Calibri" panose="020F0502020204030204" pitchFamily="34" charset="0"/>
                        <a:ea typeface="Garamond" panose="02020404030301010803" pitchFamily="18" charset="0"/>
                      </a:endParaRPr>
                    </a:p>
                  </a:txBody>
                  <a:tcPr marL="52226" marR="52226" marT="0" marB="0" anchor="ctr">
                    <a:lnL>
                      <a:noFill/>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BF2FD"/>
                    </a:solidFill>
                  </a:tcPr>
                </a:tc>
                <a:tc>
                  <a:txBody>
                    <a:bodyPr/>
                    <a:lstStyle/>
                    <a:p>
                      <a:pPr>
                        <a:lnSpc>
                          <a:spcPct val="107000"/>
                        </a:lnSpc>
                        <a:spcBef>
                          <a:spcPts val="800"/>
                        </a:spcBef>
                      </a:pPr>
                      <a:r>
                        <a:rPr lang="en-GB" sz="1600" dirty="0">
                          <a:solidFill>
                            <a:srgbClr val="000000"/>
                          </a:solidFill>
                          <a:effectLst/>
                          <a:latin typeface="Calibri" panose="020F0502020204030204" pitchFamily="34" charset="0"/>
                          <a:ea typeface="Garamond" panose="02020404030301010803" pitchFamily="18" charset="0"/>
                        </a:rPr>
                        <a:t>Create a </a:t>
                      </a:r>
                      <a:r>
                        <a:rPr lang="en-GB" sz="1600" b="1" dirty="0">
                          <a:solidFill>
                            <a:srgbClr val="000000"/>
                          </a:solidFill>
                          <a:effectLst/>
                          <a:latin typeface="Calibri" panose="020F0502020204030204" pitchFamily="34" charset="0"/>
                          <a:ea typeface="Garamond" panose="02020404030301010803" pitchFamily="18" charset="0"/>
                        </a:rPr>
                        <a:t>participatory</a:t>
                      </a:r>
                      <a:r>
                        <a:rPr lang="en-GB" sz="1600" dirty="0">
                          <a:solidFill>
                            <a:srgbClr val="000000"/>
                          </a:solidFill>
                          <a:effectLst/>
                          <a:latin typeface="Calibri" panose="020F0502020204030204" pitchFamily="34" charset="0"/>
                          <a:ea typeface="Garamond" panose="02020404030301010803" pitchFamily="18" charset="0"/>
                        </a:rPr>
                        <a:t> learning environment with activities.</a:t>
                      </a:r>
                      <a:endParaRPr lang="en-GB" sz="1600" dirty="0">
                        <a:effectLst/>
                        <a:latin typeface="Calibri" panose="020F0502020204030204" pitchFamily="34" charset="0"/>
                        <a:ea typeface="Garamond" panose="02020404030301010803" pitchFamily="18" charset="0"/>
                      </a:endParaRPr>
                    </a:p>
                  </a:txBody>
                  <a:tcPr marL="52226" marR="52226" marT="0" marB="0" anchor="ctr">
                    <a:lnL w="12700" cap="flat" cmpd="sng" algn="ctr">
                      <a:solidFill>
                        <a:srgbClr val="7F7F7F"/>
                      </a:solidFill>
                      <a:prstDash val="solid"/>
                      <a:round/>
                      <a:headEnd type="none" w="med" len="med"/>
                      <a:tailEnd type="none" w="med" len="med"/>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BF2FD"/>
                    </a:solidFill>
                  </a:tcPr>
                </a:tc>
                <a:extLst>
                  <a:ext uri="{0D108BD9-81ED-4DB2-BD59-A6C34878D82A}">
                    <a16:rowId xmlns:a16="http://schemas.microsoft.com/office/drawing/2014/main" val="2009772830"/>
                  </a:ext>
                </a:extLst>
              </a:tr>
              <a:tr h="400511">
                <a:tc>
                  <a:txBody>
                    <a:bodyPr/>
                    <a:lstStyle/>
                    <a:p>
                      <a:pPr>
                        <a:lnSpc>
                          <a:spcPct val="107000"/>
                        </a:lnSpc>
                        <a:spcBef>
                          <a:spcPts val="800"/>
                        </a:spcBef>
                      </a:pPr>
                      <a:r>
                        <a:rPr lang="en-GB" sz="1600" dirty="0">
                          <a:effectLst/>
                          <a:latin typeface="Calibri" panose="020F0502020204030204" pitchFamily="34" charset="0"/>
                          <a:ea typeface="Garamond" panose="02020404030301010803" pitchFamily="18" charset="0"/>
                        </a:rPr>
                        <a:t>Motivated by information/ tasks that are </a:t>
                      </a:r>
                      <a:r>
                        <a:rPr lang="en-GB" sz="1600" b="1" dirty="0">
                          <a:effectLst/>
                          <a:latin typeface="Calibri" panose="020F0502020204030204" pitchFamily="34" charset="0"/>
                          <a:ea typeface="Garamond" panose="02020404030301010803" pitchFamily="18" charset="0"/>
                        </a:rPr>
                        <a:t>applicable to their jobs</a:t>
                      </a:r>
                      <a:r>
                        <a:rPr lang="en-GB" sz="1600" dirty="0">
                          <a:effectLst/>
                          <a:latin typeface="Calibri" panose="020F0502020204030204" pitchFamily="34" charset="0"/>
                          <a:ea typeface="Garamond" panose="02020404030301010803" pitchFamily="18" charset="0"/>
                        </a:rPr>
                        <a:t>.</a:t>
                      </a:r>
                    </a:p>
                  </a:txBody>
                  <a:tcPr marL="52226" marR="52226" marT="0" marB="0" anchor="ctr">
                    <a:lnL>
                      <a:noFill/>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c>
                  <a:txBody>
                    <a:bodyPr/>
                    <a:lstStyle/>
                    <a:p>
                      <a:pPr>
                        <a:lnSpc>
                          <a:spcPct val="107000"/>
                        </a:lnSpc>
                        <a:spcBef>
                          <a:spcPts val="800"/>
                        </a:spcBef>
                      </a:pPr>
                      <a:r>
                        <a:rPr lang="en-GB" sz="1600" dirty="0">
                          <a:effectLst/>
                          <a:latin typeface="Calibri" panose="020F0502020204030204" pitchFamily="34" charset="0"/>
                          <a:ea typeface="Garamond" panose="02020404030301010803" pitchFamily="18" charset="0"/>
                        </a:rPr>
                        <a:t>Relate content to their jobs.</a:t>
                      </a:r>
                    </a:p>
                  </a:txBody>
                  <a:tcPr marL="52226" marR="52226" marT="0" marB="0" anchor="ctr">
                    <a:lnL w="12700" cap="flat" cmpd="sng" algn="ctr">
                      <a:solidFill>
                        <a:srgbClr val="7F7F7F"/>
                      </a:solidFill>
                      <a:prstDash val="solid"/>
                      <a:round/>
                      <a:headEnd type="none" w="med" len="med"/>
                      <a:tailEnd type="none" w="med" len="med"/>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extLst>
                  <a:ext uri="{0D108BD9-81ED-4DB2-BD59-A6C34878D82A}">
                    <a16:rowId xmlns:a16="http://schemas.microsoft.com/office/drawing/2014/main" val="91570625"/>
                  </a:ext>
                </a:extLst>
              </a:tr>
              <a:tr h="546267">
                <a:tc>
                  <a:txBody>
                    <a:bodyPr/>
                    <a:lstStyle/>
                    <a:p>
                      <a:pPr>
                        <a:lnSpc>
                          <a:spcPct val="107000"/>
                        </a:lnSpc>
                        <a:spcBef>
                          <a:spcPts val="800"/>
                        </a:spcBef>
                      </a:pPr>
                      <a:r>
                        <a:rPr lang="en-GB" sz="1600" dirty="0">
                          <a:solidFill>
                            <a:srgbClr val="000000"/>
                          </a:solidFill>
                          <a:effectLst/>
                          <a:latin typeface="Calibri" panose="020F0502020204030204" pitchFamily="34" charset="0"/>
                          <a:ea typeface="Garamond" panose="02020404030301010803" pitchFamily="18" charset="0"/>
                        </a:rPr>
                        <a:t>Learn best when content is </a:t>
                      </a:r>
                      <a:r>
                        <a:rPr lang="en-GB" sz="1600" b="1" dirty="0">
                          <a:solidFill>
                            <a:srgbClr val="000000"/>
                          </a:solidFill>
                          <a:effectLst/>
                          <a:latin typeface="Calibri" panose="020F0502020204030204" pitchFamily="34" charset="0"/>
                          <a:ea typeface="Garamond" panose="02020404030301010803" pitchFamily="18" charset="0"/>
                        </a:rPr>
                        <a:t>organised and designed</a:t>
                      </a:r>
                      <a:r>
                        <a:rPr lang="en-GB" sz="1600" dirty="0">
                          <a:solidFill>
                            <a:srgbClr val="000000"/>
                          </a:solidFill>
                          <a:effectLst/>
                          <a:latin typeface="Calibri" panose="020F0502020204030204" pitchFamily="34" charset="0"/>
                          <a:ea typeface="Garamond" panose="02020404030301010803" pitchFamily="18" charset="0"/>
                        </a:rPr>
                        <a:t>. </a:t>
                      </a:r>
                      <a:endParaRPr lang="en-GB" sz="1600" dirty="0">
                        <a:effectLst/>
                        <a:latin typeface="Calibri" panose="020F0502020204030204" pitchFamily="34" charset="0"/>
                        <a:ea typeface="Garamond" panose="02020404030301010803" pitchFamily="18" charset="0"/>
                      </a:endParaRPr>
                    </a:p>
                  </a:txBody>
                  <a:tcPr marL="52226" marR="52226" marT="0" marB="0" anchor="ctr">
                    <a:lnL>
                      <a:noFill/>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BF2FD"/>
                    </a:solidFill>
                  </a:tcPr>
                </a:tc>
                <a:tc>
                  <a:txBody>
                    <a:bodyPr/>
                    <a:lstStyle/>
                    <a:p>
                      <a:pPr>
                        <a:lnSpc>
                          <a:spcPct val="107000"/>
                        </a:lnSpc>
                        <a:spcBef>
                          <a:spcPts val="800"/>
                        </a:spcBef>
                      </a:pPr>
                      <a:r>
                        <a:rPr lang="en-GB" sz="1600" dirty="0">
                          <a:solidFill>
                            <a:srgbClr val="000000"/>
                          </a:solidFill>
                          <a:effectLst/>
                          <a:latin typeface="Calibri" panose="020F0502020204030204" pitchFamily="34" charset="0"/>
                          <a:ea typeface="Garamond" panose="02020404030301010803" pitchFamily="18" charset="0"/>
                        </a:rPr>
                        <a:t>Present content in small “chunks” with steps or sequences; build </a:t>
                      </a:r>
                      <a:r>
                        <a:rPr lang="en-GB" sz="1600" b="1" dirty="0">
                          <a:solidFill>
                            <a:srgbClr val="000000"/>
                          </a:solidFill>
                          <a:effectLst/>
                          <a:latin typeface="Calibri" panose="020F0502020204030204" pitchFamily="34" charset="0"/>
                          <a:ea typeface="Garamond" panose="02020404030301010803" pitchFamily="18" charset="0"/>
                        </a:rPr>
                        <a:t>from basic to complex</a:t>
                      </a:r>
                      <a:r>
                        <a:rPr lang="en-GB" sz="1600" dirty="0">
                          <a:solidFill>
                            <a:srgbClr val="000000"/>
                          </a:solidFill>
                          <a:effectLst/>
                          <a:latin typeface="Calibri" panose="020F0502020204030204" pitchFamily="34" charset="0"/>
                          <a:ea typeface="Garamond" panose="02020404030301010803" pitchFamily="18" charset="0"/>
                        </a:rPr>
                        <a:t>; and provide reinforcement.</a:t>
                      </a:r>
                      <a:endParaRPr lang="en-GB" sz="1600" dirty="0">
                        <a:effectLst/>
                        <a:latin typeface="Calibri" panose="020F0502020204030204" pitchFamily="34" charset="0"/>
                        <a:ea typeface="Garamond" panose="02020404030301010803" pitchFamily="18" charset="0"/>
                      </a:endParaRPr>
                    </a:p>
                  </a:txBody>
                  <a:tcPr marL="52226" marR="52226" marT="0" marB="0" anchor="ctr">
                    <a:lnL w="12700" cap="flat" cmpd="sng" algn="ctr">
                      <a:solidFill>
                        <a:srgbClr val="7F7F7F"/>
                      </a:solidFill>
                      <a:prstDash val="solid"/>
                      <a:round/>
                      <a:headEnd type="none" w="med" len="med"/>
                      <a:tailEnd type="none" w="med" len="med"/>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BF2FD"/>
                    </a:solidFill>
                  </a:tcPr>
                </a:tc>
                <a:extLst>
                  <a:ext uri="{0D108BD9-81ED-4DB2-BD59-A6C34878D82A}">
                    <a16:rowId xmlns:a16="http://schemas.microsoft.com/office/drawing/2014/main" val="1483090210"/>
                  </a:ext>
                </a:extLst>
              </a:tr>
              <a:tr h="386378">
                <a:tc>
                  <a:txBody>
                    <a:bodyPr/>
                    <a:lstStyle/>
                    <a:p>
                      <a:pPr>
                        <a:lnSpc>
                          <a:spcPct val="107000"/>
                        </a:lnSpc>
                        <a:spcBef>
                          <a:spcPts val="800"/>
                        </a:spcBef>
                      </a:pPr>
                      <a:r>
                        <a:rPr lang="en-GB" sz="1600" dirty="0">
                          <a:effectLst/>
                          <a:latin typeface="Calibri" panose="020F0502020204030204" pitchFamily="34" charset="0"/>
                          <a:ea typeface="Garamond" panose="02020404030301010803" pitchFamily="18" charset="0"/>
                        </a:rPr>
                        <a:t>Adults expect their </a:t>
                      </a:r>
                      <a:r>
                        <a:rPr lang="en-GB" sz="1600" b="1" dirty="0">
                          <a:effectLst/>
                          <a:latin typeface="Calibri" panose="020F0502020204030204" pitchFamily="34" charset="0"/>
                          <a:ea typeface="Garamond" panose="02020404030301010803" pitchFamily="18" charset="0"/>
                        </a:rPr>
                        <a:t>time</a:t>
                      </a:r>
                      <a:r>
                        <a:rPr lang="en-GB" sz="1600" dirty="0">
                          <a:effectLst/>
                          <a:latin typeface="Calibri" panose="020F0502020204030204" pitchFamily="34" charset="0"/>
                          <a:ea typeface="Garamond" panose="02020404030301010803" pitchFamily="18" charset="0"/>
                        </a:rPr>
                        <a:t> during training to be </a:t>
                      </a:r>
                      <a:r>
                        <a:rPr lang="en-GB" sz="1600" b="1" dirty="0">
                          <a:effectLst/>
                          <a:latin typeface="Calibri" panose="020F0502020204030204" pitchFamily="34" charset="0"/>
                          <a:ea typeface="Garamond" panose="02020404030301010803" pitchFamily="18" charset="0"/>
                        </a:rPr>
                        <a:t>used carefully</a:t>
                      </a:r>
                      <a:r>
                        <a:rPr lang="en-GB" sz="1600" dirty="0">
                          <a:effectLst/>
                          <a:latin typeface="Calibri" panose="020F0502020204030204" pitchFamily="34" charset="0"/>
                          <a:ea typeface="Garamond" panose="02020404030301010803" pitchFamily="18" charset="0"/>
                        </a:rPr>
                        <a:t>.</a:t>
                      </a:r>
                    </a:p>
                  </a:txBody>
                  <a:tcPr marL="52226" marR="52226" marT="0" marB="0" anchor="ctr">
                    <a:lnL>
                      <a:noFill/>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c>
                  <a:txBody>
                    <a:bodyPr/>
                    <a:lstStyle/>
                    <a:p>
                      <a:pPr>
                        <a:lnSpc>
                          <a:spcPct val="107000"/>
                        </a:lnSpc>
                        <a:spcBef>
                          <a:spcPts val="800"/>
                        </a:spcBef>
                      </a:pPr>
                      <a:r>
                        <a:rPr lang="en-GB" sz="1600" dirty="0">
                          <a:effectLst/>
                          <a:latin typeface="Calibri" panose="020F0502020204030204" pitchFamily="34" charset="0"/>
                          <a:ea typeface="Garamond" panose="02020404030301010803" pitchFamily="18" charset="0"/>
                        </a:rPr>
                        <a:t>Follow a </a:t>
                      </a:r>
                      <a:r>
                        <a:rPr lang="en-GB" sz="1600" b="1" dirty="0">
                          <a:effectLst/>
                          <a:latin typeface="Calibri" panose="020F0502020204030204" pitchFamily="34" charset="0"/>
                          <a:ea typeface="Garamond" panose="02020404030301010803" pitchFamily="18" charset="0"/>
                        </a:rPr>
                        <a:t>realistic</a:t>
                      </a:r>
                      <a:r>
                        <a:rPr lang="en-GB" sz="1600" dirty="0">
                          <a:effectLst/>
                          <a:latin typeface="Calibri" panose="020F0502020204030204" pitchFamily="34" charset="0"/>
                          <a:ea typeface="Garamond" panose="02020404030301010803" pitchFamily="18" charset="0"/>
                        </a:rPr>
                        <a:t> time schedule.</a:t>
                      </a:r>
                    </a:p>
                  </a:txBody>
                  <a:tcPr marL="52226" marR="52226" marT="0" marB="0" anchor="ctr">
                    <a:lnL w="12700" cap="flat" cmpd="sng" algn="ctr">
                      <a:solidFill>
                        <a:srgbClr val="7F7F7F"/>
                      </a:solidFill>
                      <a:prstDash val="solid"/>
                      <a:round/>
                      <a:headEnd type="none" w="med" len="med"/>
                      <a:tailEnd type="none" w="med" len="med"/>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extLst>
                  <a:ext uri="{0D108BD9-81ED-4DB2-BD59-A6C34878D82A}">
                    <a16:rowId xmlns:a16="http://schemas.microsoft.com/office/drawing/2014/main" val="2131966011"/>
                  </a:ext>
                </a:extLst>
              </a:tr>
              <a:tr h="546267">
                <a:tc>
                  <a:txBody>
                    <a:bodyPr/>
                    <a:lstStyle/>
                    <a:p>
                      <a:pPr>
                        <a:lnSpc>
                          <a:spcPct val="107000"/>
                        </a:lnSpc>
                        <a:spcBef>
                          <a:spcPts val="800"/>
                        </a:spcBef>
                      </a:pPr>
                      <a:r>
                        <a:rPr lang="en-GB" sz="1600" dirty="0">
                          <a:solidFill>
                            <a:srgbClr val="000000"/>
                          </a:solidFill>
                          <a:effectLst/>
                          <a:latin typeface="Calibri" panose="020F0502020204030204" pitchFamily="34" charset="0"/>
                          <a:ea typeface="Garamond" panose="02020404030301010803" pitchFamily="18" charset="0"/>
                        </a:rPr>
                        <a:t>Adults feel </a:t>
                      </a:r>
                      <a:r>
                        <a:rPr lang="en-GB" sz="1600" b="1" dirty="0">
                          <a:solidFill>
                            <a:srgbClr val="000000"/>
                          </a:solidFill>
                          <a:effectLst/>
                          <a:latin typeface="Calibri" panose="020F0502020204030204" pitchFamily="34" charset="0"/>
                          <a:ea typeface="Garamond" panose="02020404030301010803" pitchFamily="18" charset="0"/>
                        </a:rPr>
                        <a:t>anxious</a:t>
                      </a:r>
                      <a:r>
                        <a:rPr lang="en-GB" sz="1600" dirty="0">
                          <a:solidFill>
                            <a:srgbClr val="000000"/>
                          </a:solidFill>
                          <a:effectLst/>
                          <a:latin typeface="Calibri" panose="020F0502020204030204" pitchFamily="34" charset="0"/>
                          <a:ea typeface="Garamond" panose="02020404030301010803" pitchFamily="18" charset="0"/>
                        </a:rPr>
                        <a:t> when participating in a group that </a:t>
                      </a:r>
                      <a:r>
                        <a:rPr lang="en-GB" sz="1600" b="1" dirty="0">
                          <a:solidFill>
                            <a:srgbClr val="000000"/>
                          </a:solidFill>
                          <a:effectLst/>
                          <a:latin typeface="Calibri" panose="020F0502020204030204" pitchFamily="34" charset="0"/>
                          <a:ea typeface="Garamond" panose="02020404030301010803" pitchFamily="18" charset="0"/>
                        </a:rPr>
                        <a:t>makes them look uninformed</a:t>
                      </a:r>
                      <a:r>
                        <a:rPr lang="en-GB" sz="1600" dirty="0">
                          <a:solidFill>
                            <a:srgbClr val="000000"/>
                          </a:solidFill>
                          <a:effectLst/>
                          <a:latin typeface="Calibri" panose="020F0502020204030204" pitchFamily="34" charset="0"/>
                          <a:ea typeface="Garamond" panose="02020404030301010803" pitchFamily="18" charset="0"/>
                        </a:rPr>
                        <a:t>, either professionally or personally.</a:t>
                      </a:r>
                      <a:endParaRPr lang="en-GB" sz="1600" dirty="0">
                        <a:effectLst/>
                        <a:latin typeface="Calibri" panose="020F0502020204030204" pitchFamily="34" charset="0"/>
                        <a:ea typeface="Garamond" panose="02020404030301010803" pitchFamily="18" charset="0"/>
                      </a:endParaRPr>
                    </a:p>
                  </a:txBody>
                  <a:tcPr marL="52226" marR="52226" marT="0" marB="0" anchor="ctr">
                    <a:lnL>
                      <a:noFill/>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BF2FD"/>
                    </a:solidFill>
                  </a:tcPr>
                </a:tc>
                <a:tc>
                  <a:txBody>
                    <a:bodyPr/>
                    <a:lstStyle/>
                    <a:p>
                      <a:pPr>
                        <a:lnSpc>
                          <a:spcPct val="107000"/>
                        </a:lnSpc>
                        <a:spcBef>
                          <a:spcPts val="800"/>
                        </a:spcBef>
                      </a:pPr>
                      <a:r>
                        <a:rPr lang="en-GB" sz="1600" dirty="0">
                          <a:solidFill>
                            <a:srgbClr val="000000"/>
                          </a:solidFill>
                          <a:effectLst/>
                          <a:latin typeface="Calibri" panose="020F0502020204030204" pitchFamily="34" charset="0"/>
                          <a:ea typeface="Garamond" panose="02020404030301010803" pitchFamily="18" charset="0"/>
                        </a:rPr>
                        <a:t>Avoid criticism. Acknowledge all participants’ contributions.</a:t>
                      </a:r>
                      <a:endParaRPr lang="en-GB" sz="1600" dirty="0">
                        <a:effectLst/>
                        <a:latin typeface="Calibri" panose="020F0502020204030204" pitchFamily="34" charset="0"/>
                        <a:ea typeface="Garamond" panose="02020404030301010803" pitchFamily="18" charset="0"/>
                      </a:endParaRPr>
                    </a:p>
                  </a:txBody>
                  <a:tcPr marL="52226" marR="52226" marT="0" marB="0" anchor="ctr">
                    <a:lnL w="12700" cap="flat" cmpd="sng" algn="ctr">
                      <a:solidFill>
                        <a:srgbClr val="7F7F7F"/>
                      </a:solidFill>
                      <a:prstDash val="solid"/>
                      <a:round/>
                      <a:headEnd type="none" w="med" len="med"/>
                      <a:tailEnd type="none" w="med" len="med"/>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BF2FD"/>
                    </a:solidFill>
                  </a:tcPr>
                </a:tc>
                <a:extLst>
                  <a:ext uri="{0D108BD9-81ED-4DB2-BD59-A6C34878D82A}">
                    <a16:rowId xmlns:a16="http://schemas.microsoft.com/office/drawing/2014/main" val="3058162798"/>
                  </a:ext>
                </a:extLst>
              </a:tr>
              <a:tr h="546267">
                <a:tc>
                  <a:txBody>
                    <a:bodyPr/>
                    <a:lstStyle/>
                    <a:p>
                      <a:pPr>
                        <a:lnSpc>
                          <a:spcPct val="107000"/>
                        </a:lnSpc>
                        <a:spcBef>
                          <a:spcPts val="800"/>
                        </a:spcBef>
                      </a:pPr>
                      <a:r>
                        <a:rPr lang="en-GB" sz="1600" dirty="0">
                          <a:effectLst/>
                          <a:latin typeface="Calibri" panose="020F0502020204030204" pitchFamily="34" charset="0"/>
                          <a:ea typeface="Garamond" panose="02020404030301010803" pitchFamily="18" charset="0"/>
                        </a:rPr>
                        <a:t>Adults learn best in a </a:t>
                      </a:r>
                      <a:r>
                        <a:rPr lang="en-GB" sz="1600" b="1" dirty="0">
                          <a:effectLst/>
                          <a:latin typeface="Calibri" panose="020F0502020204030204" pitchFamily="34" charset="0"/>
                          <a:ea typeface="Garamond" panose="02020404030301010803" pitchFamily="18" charset="0"/>
                        </a:rPr>
                        <a:t>positive environment </a:t>
                      </a:r>
                      <a:r>
                        <a:rPr lang="en-GB" sz="1600" dirty="0">
                          <a:effectLst/>
                          <a:latin typeface="Calibri" panose="020F0502020204030204" pitchFamily="34" charset="0"/>
                          <a:ea typeface="Garamond" panose="02020404030301010803" pitchFamily="18" charset="0"/>
                        </a:rPr>
                        <a:t>where they feel respected and confident.</a:t>
                      </a:r>
                    </a:p>
                  </a:txBody>
                  <a:tcPr marL="52226" marR="52226" marT="0" marB="0" anchor="ctr">
                    <a:lnL>
                      <a:noFill/>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c>
                  <a:txBody>
                    <a:bodyPr/>
                    <a:lstStyle/>
                    <a:p>
                      <a:pPr>
                        <a:lnSpc>
                          <a:spcPct val="107000"/>
                        </a:lnSpc>
                        <a:spcBef>
                          <a:spcPts val="800"/>
                        </a:spcBef>
                      </a:pPr>
                      <a:r>
                        <a:rPr lang="en-GB" sz="1600" dirty="0">
                          <a:effectLst/>
                          <a:latin typeface="Calibri" panose="020F0502020204030204" pitchFamily="34" charset="0"/>
                          <a:ea typeface="Garamond" panose="02020404030301010803" pitchFamily="18" charset="0"/>
                        </a:rPr>
                        <a:t>Create a positive environment by providing </a:t>
                      </a:r>
                      <a:r>
                        <a:rPr lang="en-GB" sz="1600" b="1" dirty="0">
                          <a:effectLst/>
                          <a:latin typeface="Calibri" panose="020F0502020204030204" pitchFamily="34" charset="0"/>
                          <a:ea typeface="Garamond" panose="02020404030301010803" pitchFamily="18" charset="0"/>
                        </a:rPr>
                        <a:t>positive feedback </a:t>
                      </a:r>
                      <a:r>
                        <a:rPr lang="en-GB" sz="1600" dirty="0">
                          <a:effectLst/>
                          <a:latin typeface="Calibri" panose="020F0502020204030204" pitchFamily="34" charset="0"/>
                          <a:ea typeface="Garamond" panose="02020404030301010803" pitchFamily="18" charset="0"/>
                        </a:rPr>
                        <a:t>and showing </a:t>
                      </a:r>
                      <a:r>
                        <a:rPr lang="en-GB" sz="1600" b="1" dirty="0">
                          <a:effectLst/>
                          <a:latin typeface="Calibri" panose="020F0502020204030204" pitchFamily="34" charset="0"/>
                          <a:ea typeface="Garamond" panose="02020404030301010803" pitchFamily="18" charset="0"/>
                        </a:rPr>
                        <a:t>respect</a:t>
                      </a:r>
                      <a:r>
                        <a:rPr lang="en-GB" sz="1600" dirty="0">
                          <a:effectLst/>
                          <a:latin typeface="Calibri" panose="020F0502020204030204" pitchFamily="34" charset="0"/>
                          <a:ea typeface="Garamond" panose="02020404030301010803" pitchFamily="18" charset="0"/>
                        </a:rPr>
                        <a:t> to all participants.</a:t>
                      </a:r>
                    </a:p>
                  </a:txBody>
                  <a:tcPr marL="52226" marR="52226" marT="0" marB="0" anchor="ctr">
                    <a:lnL w="12700" cap="flat" cmpd="sng" algn="ctr">
                      <a:solidFill>
                        <a:srgbClr val="7F7F7F"/>
                      </a:solidFill>
                      <a:prstDash val="solid"/>
                      <a:round/>
                      <a:headEnd type="none" w="med" len="med"/>
                      <a:tailEnd type="none" w="med" len="med"/>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extLst>
                  <a:ext uri="{0D108BD9-81ED-4DB2-BD59-A6C34878D82A}">
                    <a16:rowId xmlns:a16="http://schemas.microsoft.com/office/drawing/2014/main" val="320653770"/>
                  </a:ext>
                </a:extLst>
              </a:tr>
              <a:tr h="546267">
                <a:tc>
                  <a:txBody>
                    <a:bodyPr/>
                    <a:lstStyle/>
                    <a:p>
                      <a:pPr>
                        <a:lnSpc>
                          <a:spcPct val="107000"/>
                        </a:lnSpc>
                        <a:spcBef>
                          <a:spcPts val="800"/>
                        </a:spcBef>
                      </a:pPr>
                      <a:r>
                        <a:rPr lang="en-GB" sz="1600" dirty="0">
                          <a:solidFill>
                            <a:srgbClr val="000000"/>
                          </a:solidFill>
                          <a:effectLst/>
                          <a:latin typeface="Calibri" panose="020F0502020204030204" pitchFamily="34" charset="0"/>
                          <a:ea typeface="Garamond" panose="02020404030301010803" pitchFamily="18" charset="0"/>
                        </a:rPr>
                        <a:t>Adults come from different cultures, lifestyles, religious preferences, genders and ages.</a:t>
                      </a:r>
                      <a:endParaRPr lang="en-GB" sz="1600" dirty="0">
                        <a:effectLst/>
                        <a:latin typeface="Calibri" panose="020F0502020204030204" pitchFamily="34" charset="0"/>
                        <a:ea typeface="Garamond" panose="02020404030301010803" pitchFamily="18" charset="0"/>
                      </a:endParaRPr>
                    </a:p>
                  </a:txBody>
                  <a:tcPr marL="52226" marR="52226" marT="0" marB="0" anchor="ctr">
                    <a:lnL>
                      <a:noFill/>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38100" cap="flat" cmpd="sng" algn="ctr">
                      <a:solidFill>
                        <a:srgbClr val="043673"/>
                      </a:solidFill>
                      <a:prstDash val="solid"/>
                      <a:round/>
                      <a:headEnd type="none" w="med" len="med"/>
                      <a:tailEnd type="none" w="med" len="med"/>
                    </a:lnB>
                    <a:solidFill>
                      <a:srgbClr val="DBF2FD"/>
                    </a:solidFill>
                  </a:tcPr>
                </a:tc>
                <a:tc>
                  <a:txBody>
                    <a:bodyPr/>
                    <a:lstStyle/>
                    <a:p>
                      <a:pPr>
                        <a:lnSpc>
                          <a:spcPct val="107000"/>
                        </a:lnSpc>
                        <a:spcBef>
                          <a:spcPts val="800"/>
                        </a:spcBef>
                      </a:pPr>
                      <a:r>
                        <a:rPr lang="en-GB" sz="1600" dirty="0">
                          <a:solidFill>
                            <a:srgbClr val="000000"/>
                          </a:solidFill>
                          <a:effectLst/>
                          <a:latin typeface="Calibri" panose="020F0502020204030204" pitchFamily="34" charset="0"/>
                          <a:ea typeface="Garamond" panose="02020404030301010803" pitchFamily="18" charset="0"/>
                        </a:rPr>
                        <a:t>Respect all differences and encourage participants to respect each other’s differences as well.</a:t>
                      </a:r>
                      <a:endParaRPr lang="en-GB" sz="1600" dirty="0">
                        <a:effectLst/>
                        <a:latin typeface="Calibri" panose="020F0502020204030204" pitchFamily="34" charset="0"/>
                        <a:ea typeface="Garamond" panose="02020404030301010803" pitchFamily="18" charset="0"/>
                      </a:endParaRPr>
                    </a:p>
                  </a:txBody>
                  <a:tcPr marL="52226" marR="52226" marT="0" marB="0" anchor="ctr">
                    <a:lnL w="12700" cap="flat" cmpd="sng" algn="ctr">
                      <a:solidFill>
                        <a:srgbClr val="7F7F7F"/>
                      </a:solidFill>
                      <a:prstDash val="solid"/>
                      <a:round/>
                      <a:headEnd type="none" w="med" len="med"/>
                      <a:tailEnd type="none" w="med" len="med"/>
                    </a:lnL>
                    <a:lnR>
                      <a:noFill/>
                    </a:lnR>
                    <a:lnT w="12700" cap="flat" cmpd="sng" algn="ctr">
                      <a:solidFill>
                        <a:srgbClr val="7F7F7F"/>
                      </a:solidFill>
                      <a:prstDash val="solid"/>
                      <a:round/>
                      <a:headEnd type="none" w="med" len="med"/>
                      <a:tailEnd type="none" w="med" len="med"/>
                    </a:lnT>
                    <a:lnB w="38100" cap="flat" cmpd="sng" algn="ctr">
                      <a:solidFill>
                        <a:srgbClr val="043673"/>
                      </a:solidFill>
                      <a:prstDash val="solid"/>
                      <a:round/>
                      <a:headEnd type="none" w="med" len="med"/>
                      <a:tailEnd type="none" w="med" len="med"/>
                    </a:lnB>
                    <a:solidFill>
                      <a:srgbClr val="DBF2FD"/>
                    </a:solidFill>
                  </a:tcPr>
                </a:tc>
                <a:extLst>
                  <a:ext uri="{0D108BD9-81ED-4DB2-BD59-A6C34878D82A}">
                    <a16:rowId xmlns:a16="http://schemas.microsoft.com/office/drawing/2014/main" val="3446216589"/>
                  </a:ext>
                </a:extLst>
              </a:tr>
            </a:tbl>
          </a:graphicData>
        </a:graphic>
      </p:graphicFrame>
      <p:pic>
        <p:nvPicPr>
          <p:cNvPr id="6" name="Picture 5">
            <a:extLst>
              <a:ext uri="{FF2B5EF4-FFF2-40B4-BE49-F238E27FC236}">
                <a16:creationId xmlns:a16="http://schemas.microsoft.com/office/drawing/2014/main" id="{4BF70A3D-3EED-BFF3-C64B-0C14D5DA242B}"/>
              </a:ext>
            </a:extLst>
          </p:cNvPr>
          <p:cNvPicPr>
            <a:picLocks noChangeAspect="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995314" y="33811"/>
            <a:ext cx="1631826" cy="1721592"/>
          </a:xfrm>
          <a:prstGeom prst="rect">
            <a:avLst/>
          </a:prstGeom>
          <a:effectLst>
            <a:outerShdw blurRad="50800" dist="38100" dir="2700000" algn="tl" rotWithShape="0">
              <a:prstClr val="black">
                <a:alpha val="40000"/>
              </a:prstClr>
            </a:outerShdw>
            <a:softEdge rad="127000"/>
          </a:effectLst>
        </p:spPr>
      </p:pic>
      <p:pic>
        <p:nvPicPr>
          <p:cNvPr id="7" name="Picture 6">
            <a:extLst>
              <a:ext uri="{FF2B5EF4-FFF2-40B4-BE49-F238E27FC236}">
                <a16:creationId xmlns:a16="http://schemas.microsoft.com/office/drawing/2014/main" id="{A9D244AF-8A61-E9C9-9BC7-31E4589C7862}"/>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22466" r="20392"/>
          <a:stretch/>
        </p:blipFill>
        <p:spPr>
          <a:xfrm>
            <a:off x="10160000" y="123643"/>
            <a:ext cx="1565458" cy="1565458"/>
          </a:xfrm>
          <a:prstGeom prst="rect">
            <a:avLst/>
          </a:prstGeom>
          <a:effectLst>
            <a:outerShdw blurRad="50800" dist="38100" dir="2700000" algn="tl" rotWithShape="0">
              <a:prstClr val="black">
                <a:alpha val="40000"/>
              </a:prstClr>
            </a:outerShdw>
          </a:effectLst>
        </p:spPr>
      </p:pic>
      <p:pic>
        <p:nvPicPr>
          <p:cNvPr id="8" name="Picture 7" descr="A red x on a black background">
            <a:extLst>
              <a:ext uri="{FF2B5EF4-FFF2-40B4-BE49-F238E27FC236}">
                <a16:creationId xmlns:a16="http://schemas.microsoft.com/office/drawing/2014/main" id="{7B370593-2F81-F54A-BB13-67CF55F050E4}"/>
              </a:ext>
            </a:extLst>
          </p:cNvPr>
          <p:cNvPicPr>
            <a:picLocks noChangeAspect="1"/>
          </p:cNvPicPr>
          <p:nvPr/>
        </p:nvPicPr>
        <p:blipFill rotWithShape="1">
          <a:blip r:embed="rId7">
            <a:extLst>
              <a:ext uri="{28A0092B-C50C-407E-A947-70E740481C1C}">
                <a14:useLocalDpi xmlns:a14="http://schemas.microsoft.com/office/drawing/2010/main" val="0"/>
              </a:ext>
            </a:extLst>
          </a:blip>
          <a:srcRect r="34625"/>
          <a:stretch/>
        </p:blipFill>
        <p:spPr>
          <a:xfrm>
            <a:off x="9407018" y="-9515"/>
            <a:ext cx="752982" cy="647881"/>
          </a:xfrm>
          <a:prstGeom prst="rect">
            <a:avLst/>
          </a:prstGeom>
        </p:spPr>
      </p:pic>
      <p:pic>
        <p:nvPicPr>
          <p:cNvPr id="12" name="Picture 11" descr="A green curved object with black background&#10;&#10;Description automatically generated">
            <a:extLst>
              <a:ext uri="{FF2B5EF4-FFF2-40B4-BE49-F238E27FC236}">
                <a16:creationId xmlns:a16="http://schemas.microsoft.com/office/drawing/2014/main" id="{B114ADF3-3DE8-3A17-AECD-47B69441D39D}"/>
              </a:ext>
            </a:extLst>
          </p:cNvPr>
          <p:cNvPicPr>
            <a:picLocks noChangeAspect="1"/>
          </p:cNvPicPr>
          <p:nvPr/>
        </p:nvPicPr>
        <p:blipFill>
          <a:blip r:embed="rId8">
            <a:extLst>
              <a:ext uri="{28A0092B-C50C-407E-A947-70E740481C1C}">
                <a14:useLocalDpi xmlns:a14="http://schemas.microsoft.com/office/drawing/2010/main" val="0"/>
              </a:ext>
            </a:extLst>
          </a:blip>
          <a:srcRect r="50000"/>
          <a:stretch/>
        </p:blipFill>
        <p:spPr>
          <a:xfrm>
            <a:off x="11328445" y="-27737"/>
            <a:ext cx="800595" cy="647881"/>
          </a:xfrm>
          <a:prstGeom prst="rect">
            <a:avLst/>
          </a:prstGeom>
        </p:spPr>
      </p:pic>
    </p:spTree>
    <p:extLst>
      <p:ext uri="{BB962C8B-B14F-4D97-AF65-F5344CB8AC3E}">
        <p14:creationId xmlns:p14="http://schemas.microsoft.com/office/powerpoint/2010/main" val="3374580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9D3CB-E9B6-3B8A-5C69-5AE3A842250D}"/>
              </a:ext>
            </a:extLst>
          </p:cNvPr>
          <p:cNvSpPr>
            <a:spLocks noGrp="1"/>
          </p:cNvSpPr>
          <p:nvPr>
            <p:ph type="title"/>
          </p:nvPr>
        </p:nvSpPr>
        <p:spPr/>
        <p:txBody>
          <a:bodyPr/>
          <a:lstStyle/>
          <a:p>
            <a:r>
              <a:rPr lang="en-ZA" dirty="0"/>
              <a:t>What do adults remember? </a:t>
            </a:r>
            <a:endParaRPr lang="en-GB" dirty="0"/>
          </a:p>
        </p:txBody>
      </p:sp>
      <p:pic>
        <p:nvPicPr>
          <p:cNvPr id="3" name="Picture 2" descr="A graph with text on it">
            <a:extLst>
              <a:ext uri="{FF2B5EF4-FFF2-40B4-BE49-F238E27FC236}">
                <a16:creationId xmlns:a16="http://schemas.microsoft.com/office/drawing/2014/main" id="{2A525EFE-A26D-86D8-B0A3-80999D6C4ACA}"/>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28738" y="1370195"/>
            <a:ext cx="10023475" cy="4997286"/>
          </a:xfrm>
          <a:prstGeom prst="rect">
            <a:avLst/>
          </a:prstGeom>
          <a:noFill/>
          <a:ln>
            <a:noFill/>
          </a:ln>
        </p:spPr>
      </p:pic>
    </p:spTree>
    <p:extLst>
      <p:ext uri="{BB962C8B-B14F-4D97-AF65-F5344CB8AC3E}">
        <p14:creationId xmlns:p14="http://schemas.microsoft.com/office/powerpoint/2010/main" val="4273725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CF7B61-B3B1-82B6-A22B-10791459BD51}"/>
              </a:ext>
            </a:extLst>
          </p:cNvPr>
          <p:cNvSpPr>
            <a:spLocks noGrp="1"/>
          </p:cNvSpPr>
          <p:nvPr>
            <p:ph type="title"/>
          </p:nvPr>
        </p:nvSpPr>
        <p:spPr/>
        <p:txBody>
          <a:bodyPr/>
          <a:lstStyle/>
          <a:p>
            <a:r>
              <a:rPr lang="en-ZA" dirty="0"/>
              <a:t>TeachBack method of training </a:t>
            </a:r>
            <a:endParaRPr lang="en-GB" dirty="0"/>
          </a:p>
        </p:txBody>
      </p:sp>
      <p:sp>
        <p:nvSpPr>
          <p:cNvPr id="11" name="Arrow: Chevron 10">
            <a:extLst>
              <a:ext uri="{FF2B5EF4-FFF2-40B4-BE49-F238E27FC236}">
                <a16:creationId xmlns:a16="http://schemas.microsoft.com/office/drawing/2014/main" id="{801144A3-0D4B-2220-E6E7-FB708117FB30}"/>
              </a:ext>
            </a:extLst>
          </p:cNvPr>
          <p:cNvSpPr/>
          <p:nvPr/>
        </p:nvSpPr>
        <p:spPr>
          <a:xfrm rot="5400000">
            <a:off x="1563401" y="674925"/>
            <a:ext cx="1620000" cy="2880000"/>
          </a:xfrm>
          <a:prstGeom prst="chevron">
            <a:avLst>
              <a:gd name="adj" fmla="val 17780"/>
            </a:avLst>
          </a:prstGeom>
          <a:solidFill>
            <a:srgbClr val="DBF2FD"/>
          </a:solidFill>
          <a:ln>
            <a:solidFill>
              <a:srgbClr val="04367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2" name="TextBox 11">
            <a:extLst>
              <a:ext uri="{FF2B5EF4-FFF2-40B4-BE49-F238E27FC236}">
                <a16:creationId xmlns:a16="http://schemas.microsoft.com/office/drawing/2014/main" id="{66E71F4A-E083-FD9D-0DC9-EE2906916ADA}"/>
              </a:ext>
            </a:extLst>
          </p:cNvPr>
          <p:cNvSpPr txBox="1"/>
          <p:nvPr/>
        </p:nvSpPr>
        <p:spPr>
          <a:xfrm>
            <a:off x="1315174" y="1653260"/>
            <a:ext cx="2190750" cy="923330"/>
          </a:xfrm>
          <a:prstGeom prst="rect">
            <a:avLst/>
          </a:prstGeom>
          <a:noFill/>
        </p:spPr>
        <p:txBody>
          <a:bodyPr wrap="square" rtlCol="0">
            <a:spAutoFit/>
          </a:bodyPr>
          <a:lstStyle/>
          <a:p>
            <a:pPr algn="ctr"/>
            <a:r>
              <a:rPr lang="en-ZA" sz="5400" b="1" dirty="0">
                <a:solidFill>
                  <a:schemeClr val="bg1"/>
                </a:solidFill>
              </a:rPr>
              <a:t>DEMO</a:t>
            </a:r>
            <a:endParaRPr lang="en-GB" sz="5400" b="1" dirty="0">
              <a:solidFill>
                <a:schemeClr val="bg1"/>
              </a:solidFill>
            </a:endParaRPr>
          </a:p>
        </p:txBody>
      </p:sp>
      <p:sp>
        <p:nvSpPr>
          <p:cNvPr id="13" name="Arrow: Chevron 12">
            <a:extLst>
              <a:ext uri="{FF2B5EF4-FFF2-40B4-BE49-F238E27FC236}">
                <a16:creationId xmlns:a16="http://schemas.microsoft.com/office/drawing/2014/main" id="{65DC3660-44E6-4A14-7771-DC85348A994C}"/>
              </a:ext>
            </a:extLst>
          </p:cNvPr>
          <p:cNvSpPr/>
          <p:nvPr/>
        </p:nvSpPr>
        <p:spPr>
          <a:xfrm rot="5400000">
            <a:off x="1563401" y="2317689"/>
            <a:ext cx="1620000" cy="2880000"/>
          </a:xfrm>
          <a:prstGeom prst="chevron">
            <a:avLst>
              <a:gd name="adj" fmla="val 17780"/>
            </a:avLst>
          </a:prstGeom>
          <a:solidFill>
            <a:srgbClr val="FCB814"/>
          </a:solidFill>
          <a:ln>
            <a:solidFill>
              <a:srgbClr val="04367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TextBox 13">
            <a:extLst>
              <a:ext uri="{FF2B5EF4-FFF2-40B4-BE49-F238E27FC236}">
                <a16:creationId xmlns:a16="http://schemas.microsoft.com/office/drawing/2014/main" id="{257F9D2A-816E-784B-67EC-96EED3A5A520}"/>
              </a:ext>
            </a:extLst>
          </p:cNvPr>
          <p:cNvSpPr txBox="1"/>
          <p:nvPr/>
        </p:nvSpPr>
        <p:spPr>
          <a:xfrm>
            <a:off x="1193756" y="3337492"/>
            <a:ext cx="2372269" cy="923330"/>
          </a:xfrm>
          <a:prstGeom prst="rect">
            <a:avLst/>
          </a:prstGeom>
          <a:noFill/>
        </p:spPr>
        <p:txBody>
          <a:bodyPr wrap="square" rtlCol="0">
            <a:spAutoFit/>
          </a:bodyPr>
          <a:lstStyle/>
          <a:p>
            <a:pPr algn="ctr"/>
            <a:r>
              <a:rPr lang="en-ZA" sz="5400" b="1" dirty="0">
                <a:solidFill>
                  <a:schemeClr val="bg1"/>
                </a:solidFill>
              </a:rPr>
              <a:t>ASSIGN</a:t>
            </a:r>
            <a:endParaRPr lang="en-GB" sz="5400" b="1" dirty="0">
              <a:solidFill>
                <a:schemeClr val="bg1"/>
              </a:solidFill>
            </a:endParaRPr>
          </a:p>
        </p:txBody>
      </p:sp>
      <p:sp>
        <p:nvSpPr>
          <p:cNvPr id="15" name="Arrow: Chevron 14">
            <a:extLst>
              <a:ext uri="{FF2B5EF4-FFF2-40B4-BE49-F238E27FC236}">
                <a16:creationId xmlns:a16="http://schemas.microsoft.com/office/drawing/2014/main" id="{416B7F83-D312-C31E-33F7-B6FF91FB5E92}"/>
              </a:ext>
            </a:extLst>
          </p:cNvPr>
          <p:cNvSpPr/>
          <p:nvPr/>
        </p:nvSpPr>
        <p:spPr>
          <a:xfrm rot="5400000">
            <a:off x="1563401" y="3960454"/>
            <a:ext cx="1620000" cy="2880000"/>
          </a:xfrm>
          <a:prstGeom prst="chevron">
            <a:avLst>
              <a:gd name="adj" fmla="val 17780"/>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TextBox 15">
            <a:extLst>
              <a:ext uri="{FF2B5EF4-FFF2-40B4-BE49-F238E27FC236}">
                <a16:creationId xmlns:a16="http://schemas.microsoft.com/office/drawing/2014/main" id="{4AA72A24-41B2-E6F0-4D5D-EBBCE8F9ECF1}"/>
              </a:ext>
            </a:extLst>
          </p:cNvPr>
          <p:cNvSpPr txBox="1"/>
          <p:nvPr/>
        </p:nvSpPr>
        <p:spPr>
          <a:xfrm>
            <a:off x="1224414" y="4976700"/>
            <a:ext cx="2372269" cy="923330"/>
          </a:xfrm>
          <a:prstGeom prst="rect">
            <a:avLst/>
          </a:prstGeom>
          <a:noFill/>
        </p:spPr>
        <p:txBody>
          <a:bodyPr wrap="square" rtlCol="0">
            <a:spAutoFit/>
          </a:bodyPr>
          <a:lstStyle/>
          <a:p>
            <a:pPr algn="ctr"/>
            <a:r>
              <a:rPr lang="en-ZA" sz="5400" b="1" dirty="0">
                <a:solidFill>
                  <a:schemeClr val="bg2"/>
                </a:solidFill>
              </a:rPr>
              <a:t>TRAIN</a:t>
            </a:r>
            <a:endParaRPr lang="en-GB" sz="5400" b="1" dirty="0">
              <a:solidFill>
                <a:schemeClr val="bg2"/>
              </a:solidFill>
            </a:endParaRPr>
          </a:p>
        </p:txBody>
      </p:sp>
      <p:sp>
        <p:nvSpPr>
          <p:cNvPr id="17" name="TextBox 16">
            <a:extLst>
              <a:ext uri="{FF2B5EF4-FFF2-40B4-BE49-F238E27FC236}">
                <a16:creationId xmlns:a16="http://schemas.microsoft.com/office/drawing/2014/main" id="{F70B46FD-61B9-E84B-4624-E93D1469F364}"/>
              </a:ext>
            </a:extLst>
          </p:cNvPr>
          <p:cNvSpPr txBox="1"/>
          <p:nvPr/>
        </p:nvSpPr>
        <p:spPr>
          <a:xfrm>
            <a:off x="3978456" y="1653260"/>
            <a:ext cx="7581719" cy="461665"/>
          </a:xfrm>
          <a:prstGeom prst="rect">
            <a:avLst/>
          </a:prstGeom>
          <a:noFill/>
        </p:spPr>
        <p:txBody>
          <a:bodyPr wrap="square" rtlCol="0">
            <a:spAutoFit/>
          </a:bodyPr>
          <a:lstStyle/>
          <a:p>
            <a:r>
              <a:rPr lang="en-ZA" sz="2400" spc="-30" dirty="0"/>
              <a:t>Content delivery will be modelled initially by master trainers.</a:t>
            </a:r>
            <a:endParaRPr lang="en-GB" sz="2400" spc="-30" dirty="0"/>
          </a:p>
        </p:txBody>
      </p:sp>
      <p:sp>
        <p:nvSpPr>
          <p:cNvPr id="18" name="TextBox 17">
            <a:extLst>
              <a:ext uri="{FF2B5EF4-FFF2-40B4-BE49-F238E27FC236}">
                <a16:creationId xmlns:a16="http://schemas.microsoft.com/office/drawing/2014/main" id="{0E00F31E-EEFE-AA1D-19C5-E85B075FE05B}"/>
              </a:ext>
            </a:extLst>
          </p:cNvPr>
          <p:cNvSpPr txBox="1"/>
          <p:nvPr/>
        </p:nvSpPr>
        <p:spPr>
          <a:xfrm>
            <a:off x="3978456" y="3404024"/>
            <a:ext cx="6969935" cy="461665"/>
          </a:xfrm>
          <a:prstGeom prst="rect">
            <a:avLst/>
          </a:prstGeom>
          <a:noFill/>
        </p:spPr>
        <p:txBody>
          <a:bodyPr wrap="square" rtlCol="0">
            <a:spAutoFit/>
          </a:bodyPr>
          <a:lstStyle/>
          <a:p>
            <a:r>
              <a:rPr lang="en-ZA" sz="2400" spc="-30" dirty="0"/>
              <a:t>Content will be shared amongst participant teams. </a:t>
            </a:r>
            <a:endParaRPr lang="en-GB" sz="2400" spc="-30" dirty="0"/>
          </a:p>
        </p:txBody>
      </p:sp>
      <p:sp>
        <p:nvSpPr>
          <p:cNvPr id="19" name="TextBox 18">
            <a:extLst>
              <a:ext uri="{FF2B5EF4-FFF2-40B4-BE49-F238E27FC236}">
                <a16:creationId xmlns:a16="http://schemas.microsoft.com/office/drawing/2014/main" id="{2B58714B-8220-8E40-02D1-997BF8226956}"/>
              </a:ext>
            </a:extLst>
          </p:cNvPr>
          <p:cNvSpPr txBox="1"/>
          <p:nvPr/>
        </p:nvSpPr>
        <p:spPr>
          <a:xfrm>
            <a:off x="3978456" y="5154787"/>
            <a:ext cx="6969935" cy="461665"/>
          </a:xfrm>
          <a:prstGeom prst="rect">
            <a:avLst/>
          </a:prstGeom>
          <a:noFill/>
        </p:spPr>
        <p:txBody>
          <a:bodyPr wrap="square" rtlCol="0">
            <a:spAutoFit/>
          </a:bodyPr>
          <a:lstStyle/>
          <a:p>
            <a:r>
              <a:rPr lang="en-ZA" sz="2400" spc="-30" dirty="0"/>
              <a:t>Participant teams will train their assigned content. </a:t>
            </a:r>
            <a:endParaRPr lang="en-GB" sz="2400" spc="-30" dirty="0"/>
          </a:p>
        </p:txBody>
      </p:sp>
      <p:pic>
        <p:nvPicPr>
          <p:cNvPr id="20" name="Picture 19" descr="A person pointing at a whiteboard&#10;&#10;Description automatically generated">
            <a:extLst>
              <a:ext uri="{FF2B5EF4-FFF2-40B4-BE49-F238E27FC236}">
                <a16:creationId xmlns:a16="http://schemas.microsoft.com/office/drawing/2014/main" id="{6D5BC424-956A-2027-F039-22CEE2654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0483" y="4590454"/>
            <a:ext cx="1395816" cy="1309576"/>
          </a:xfrm>
          <a:prstGeom prst="rect">
            <a:avLst/>
          </a:prstGeom>
        </p:spPr>
      </p:pic>
      <p:sp>
        <p:nvSpPr>
          <p:cNvPr id="21" name="TextBox 20">
            <a:extLst>
              <a:ext uri="{FF2B5EF4-FFF2-40B4-BE49-F238E27FC236}">
                <a16:creationId xmlns:a16="http://schemas.microsoft.com/office/drawing/2014/main" id="{B6B81C89-4167-CFD7-A1B6-0A533248A6CF}"/>
              </a:ext>
            </a:extLst>
          </p:cNvPr>
          <p:cNvSpPr txBox="1"/>
          <p:nvPr/>
        </p:nvSpPr>
        <p:spPr>
          <a:xfrm>
            <a:off x="9963157" y="6024126"/>
            <a:ext cx="1970467" cy="369332"/>
          </a:xfrm>
          <a:prstGeom prst="rect">
            <a:avLst/>
          </a:prstGeom>
          <a:noFill/>
        </p:spPr>
        <p:txBody>
          <a:bodyPr wrap="square" rtlCol="0">
            <a:spAutoFit/>
          </a:bodyPr>
          <a:lstStyle/>
          <a:p>
            <a:r>
              <a:rPr lang="en-ZA" dirty="0"/>
              <a:t>Feedback sessions</a:t>
            </a:r>
          </a:p>
        </p:txBody>
      </p:sp>
      <p:sp>
        <p:nvSpPr>
          <p:cNvPr id="22" name="Star: 5 Points 21">
            <a:extLst>
              <a:ext uri="{FF2B5EF4-FFF2-40B4-BE49-F238E27FC236}">
                <a16:creationId xmlns:a16="http://schemas.microsoft.com/office/drawing/2014/main" id="{A554EC0B-5DF2-8BFF-65D0-28CFBD535963}"/>
              </a:ext>
            </a:extLst>
          </p:cNvPr>
          <p:cNvSpPr/>
          <p:nvPr/>
        </p:nvSpPr>
        <p:spPr>
          <a:xfrm>
            <a:off x="9690554" y="6070795"/>
            <a:ext cx="272603" cy="279317"/>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tar: 5 Points 22">
            <a:extLst>
              <a:ext uri="{FF2B5EF4-FFF2-40B4-BE49-F238E27FC236}">
                <a16:creationId xmlns:a16="http://schemas.microsoft.com/office/drawing/2014/main" id="{B3377876-E972-3EE2-0115-DBDD0385F44D}"/>
              </a:ext>
            </a:extLst>
          </p:cNvPr>
          <p:cNvSpPr/>
          <p:nvPr/>
        </p:nvSpPr>
        <p:spPr>
          <a:xfrm>
            <a:off x="11797322" y="6070795"/>
            <a:ext cx="272603" cy="279317"/>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12720956"/>
      </p:ext>
    </p:extLst>
  </p:cSld>
  <p:clrMapOvr>
    <a:masterClrMapping/>
  </p:clrMapOvr>
</p:sld>
</file>

<file path=ppt/theme/theme1.xml><?xml version="1.0" encoding="utf-8"?>
<a:theme xmlns:a="http://schemas.openxmlformats.org/drawingml/2006/main" name="1_Custom Design">
  <a:themeElements>
    <a:clrScheme name="The Union colours">
      <a:dk1>
        <a:srgbClr val="043673"/>
      </a:dk1>
      <a:lt1>
        <a:srgbClr val="043673"/>
      </a:lt1>
      <a:dk2>
        <a:srgbClr val="FFFFFF"/>
      </a:dk2>
      <a:lt2>
        <a:srgbClr val="FFFFFF"/>
      </a:lt2>
      <a:accent1>
        <a:srgbClr val="043673"/>
      </a:accent1>
      <a:accent2>
        <a:srgbClr val="FCB814"/>
      </a:accent2>
      <a:accent3>
        <a:srgbClr val="7F7F7F"/>
      </a:accent3>
      <a:accent4>
        <a:srgbClr val="DBF2FD"/>
      </a:accent4>
      <a:accent5>
        <a:srgbClr val="007CD0"/>
      </a:accent5>
      <a:accent6>
        <a:srgbClr val="FCB814"/>
      </a:accent6>
      <a:hlink>
        <a:srgbClr val="0563C1"/>
      </a:hlink>
      <a:folHlink>
        <a:srgbClr val="954F72"/>
      </a:folHlink>
    </a:clrScheme>
    <a:fontScheme name="The Union">
      <a:majorFont>
        <a:latin typeface="Helvetic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The Union colours">
      <a:dk1>
        <a:srgbClr val="043673"/>
      </a:dk1>
      <a:lt1>
        <a:srgbClr val="043673"/>
      </a:lt1>
      <a:dk2>
        <a:srgbClr val="FFFFFF"/>
      </a:dk2>
      <a:lt2>
        <a:srgbClr val="FFFFFF"/>
      </a:lt2>
      <a:accent1>
        <a:srgbClr val="043673"/>
      </a:accent1>
      <a:accent2>
        <a:srgbClr val="FCB814"/>
      </a:accent2>
      <a:accent3>
        <a:srgbClr val="7F7F7F"/>
      </a:accent3>
      <a:accent4>
        <a:srgbClr val="DBF2FD"/>
      </a:accent4>
      <a:accent5>
        <a:srgbClr val="007CD0"/>
      </a:accent5>
      <a:accent6>
        <a:srgbClr val="FCB814"/>
      </a:accent6>
      <a:hlink>
        <a:srgbClr val="0563C1"/>
      </a:hlink>
      <a:folHlink>
        <a:srgbClr val="954F72"/>
      </a:folHlink>
    </a:clrScheme>
    <a:fontScheme name="The Union">
      <a:majorFont>
        <a:latin typeface="Helvetic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5421</TotalTime>
  <Words>2065</Words>
  <Application>Microsoft Office PowerPoint</Application>
  <PresentationFormat>Widescreen</PresentationFormat>
  <Paragraphs>212</Paragraphs>
  <Slides>18</Slides>
  <Notes>17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Abadi</vt:lpstr>
      <vt:lpstr>Aptos</vt:lpstr>
      <vt:lpstr>Arial</vt:lpstr>
      <vt:lpstr>Calibri</vt:lpstr>
      <vt:lpstr>Helvetica</vt:lpstr>
      <vt:lpstr>Wingdings</vt:lpstr>
      <vt:lpstr>1_Custom Design</vt:lpstr>
      <vt:lpstr>2_Custom Design</vt:lpstr>
      <vt:lpstr>Management of  Child and Adolescent TB training</vt:lpstr>
      <vt:lpstr> Welcome and introduction </vt:lpstr>
      <vt:lpstr>Overview of Course</vt:lpstr>
      <vt:lpstr>What form will the training take? </vt:lpstr>
      <vt:lpstr>Facilitator Manual </vt:lpstr>
      <vt:lpstr>Training content </vt:lpstr>
      <vt:lpstr>Adult learning principles</vt:lpstr>
      <vt:lpstr>What do adults remember? </vt:lpstr>
      <vt:lpstr>TeachBack method of training </vt:lpstr>
      <vt:lpstr>TeachBack method of training </vt:lpstr>
      <vt:lpstr>Training materials</vt:lpstr>
      <vt:lpstr>Feedback – in our safe learning environment</vt:lpstr>
      <vt:lpstr>Feedback forms – different form for each skill</vt:lpstr>
      <vt:lpstr>Giving feedback</vt:lpstr>
      <vt:lpstr>Receiving feedback </vt:lpstr>
      <vt:lpstr>Benefits of TeachBack </vt:lpstr>
      <vt:lpstr>Ground rules &amp; Parking lot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Sandy Picken</dc:creator>
  <cp:lastModifiedBy>Riitta Dlodlo</cp:lastModifiedBy>
  <cp:revision>349</cp:revision>
  <cp:lastPrinted>2024-07-18T13:57:54Z</cp:lastPrinted>
  <dcterms:created xsi:type="dcterms:W3CDTF">2024-02-01T06:50:47Z</dcterms:created>
  <dcterms:modified xsi:type="dcterms:W3CDTF">2024-09-24T08:48:21Z</dcterms:modified>
</cp:coreProperties>
</file>